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  <p:sldMasterId id="2147483796" r:id="rId2"/>
  </p:sldMasterIdLst>
  <p:notesMasterIdLst>
    <p:notesMasterId r:id="rId59"/>
  </p:notesMasterIdLst>
  <p:handoutMasterIdLst>
    <p:handoutMasterId r:id="rId60"/>
  </p:handoutMasterIdLst>
  <p:sldIdLst>
    <p:sldId id="599" r:id="rId3"/>
    <p:sldId id="600" r:id="rId4"/>
    <p:sldId id="601" r:id="rId5"/>
    <p:sldId id="602" r:id="rId6"/>
    <p:sldId id="624" r:id="rId7"/>
    <p:sldId id="629" r:id="rId8"/>
    <p:sldId id="625" r:id="rId9"/>
    <p:sldId id="605" r:id="rId10"/>
    <p:sldId id="606" r:id="rId11"/>
    <p:sldId id="630" r:id="rId12"/>
    <p:sldId id="631" r:id="rId13"/>
    <p:sldId id="607" r:id="rId14"/>
    <p:sldId id="628" r:id="rId15"/>
    <p:sldId id="621" r:id="rId16"/>
    <p:sldId id="592" r:id="rId17"/>
    <p:sldId id="622" r:id="rId18"/>
    <p:sldId id="623" r:id="rId19"/>
    <p:sldId id="597" r:id="rId20"/>
    <p:sldId id="587" r:id="rId21"/>
    <p:sldId id="589" r:id="rId22"/>
    <p:sldId id="590" r:id="rId23"/>
    <p:sldId id="593" r:id="rId24"/>
    <p:sldId id="632" r:id="rId25"/>
    <p:sldId id="633" r:id="rId26"/>
    <p:sldId id="634" r:id="rId27"/>
    <p:sldId id="635" r:id="rId28"/>
    <p:sldId id="591" r:id="rId29"/>
    <p:sldId id="595" r:id="rId30"/>
    <p:sldId id="594" r:id="rId31"/>
    <p:sldId id="280" r:id="rId32"/>
    <p:sldId id="278" r:id="rId33"/>
    <p:sldId id="279" r:id="rId34"/>
    <p:sldId id="608" r:id="rId35"/>
    <p:sldId id="609" r:id="rId36"/>
    <p:sldId id="626" r:id="rId37"/>
    <p:sldId id="284" r:id="rId38"/>
    <p:sldId id="285" r:id="rId39"/>
    <p:sldId id="610" r:id="rId40"/>
    <p:sldId id="611" r:id="rId41"/>
    <p:sldId id="612" r:id="rId42"/>
    <p:sldId id="627" r:id="rId43"/>
    <p:sldId id="614" r:id="rId44"/>
    <p:sldId id="638" r:id="rId45"/>
    <p:sldId id="639" r:id="rId46"/>
    <p:sldId id="291" r:id="rId47"/>
    <p:sldId id="292" r:id="rId48"/>
    <p:sldId id="636" r:id="rId49"/>
    <p:sldId id="641" r:id="rId50"/>
    <p:sldId id="293" r:id="rId51"/>
    <p:sldId id="294" r:id="rId52"/>
    <p:sldId id="295" r:id="rId53"/>
    <p:sldId id="640" r:id="rId54"/>
    <p:sldId id="642" r:id="rId55"/>
    <p:sldId id="643" r:id="rId56"/>
    <p:sldId id="296" r:id="rId57"/>
    <p:sldId id="596" r:id="rId58"/>
  </p:sldIdLst>
  <p:sldSz cx="9144000" cy="6858000" type="screen4x3"/>
  <p:notesSz cx="9928225" cy="67976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ahoma"/>
        <a:ea typeface="굴림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ahoma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45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 성은" initials="양성" lastIdx="1" clrIdx="0">
    <p:extLst>
      <p:ext uri="{19B8F6BF-5375-455C-9EA6-DF929625EA0E}">
        <p15:presenceInfo xmlns:p15="http://schemas.microsoft.com/office/powerpoint/2012/main" userId="9a9e01c13a02a5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DD3"/>
    <a:srgbClr val="FCFEE8"/>
    <a:srgbClr val="993300"/>
    <a:srgbClr val="984807"/>
    <a:srgbClr val="C4BD97"/>
    <a:srgbClr val="4F81BD"/>
    <a:srgbClr val="C3D69B"/>
    <a:srgbClr val="4A7EBB"/>
    <a:srgbClr val="40404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3765" autoAdjust="0"/>
  </p:normalViewPr>
  <p:slideViewPr>
    <p:cSldViewPr snapToGrid="0">
      <p:cViewPr varScale="1">
        <p:scale>
          <a:sx n="114" d="100"/>
          <a:sy n="114" d="100"/>
        </p:scale>
        <p:origin x="1716" y="108"/>
      </p:cViewPr>
      <p:guideLst>
        <p:guide orient="horz" pos="2182"/>
        <p:guide pos="45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108"/>
      </p:cViewPr>
      <p:guideLst>
        <p:guide orient="horz" pos="2140"/>
        <p:guide pos="312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3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57" tIns="45829" rIns="91657" bIns="45829" anchor="t" anchorCtr="0">
            <a:prstTxWarp prst="textNoShape">
              <a:avLst/>
            </a:prstTxWarp>
          </a:bodyPr>
          <a:lstStyle>
            <a:lvl1pPr algn="l" defTabSz="917099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5704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57" tIns="45829" rIns="91657" bIns="45829" anchor="t" anchorCtr="0">
            <a:prstTxWarp prst="textNoShape">
              <a:avLst/>
            </a:prstTxWarp>
          </a:bodyPr>
          <a:lstStyle>
            <a:lvl1pPr algn="r" defTabSz="917099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3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57" tIns="45829" rIns="91657" bIns="45829" anchor="b" anchorCtr="0">
            <a:prstTxWarp prst="textNoShape">
              <a:avLst/>
            </a:prstTxWarp>
          </a:bodyPr>
          <a:lstStyle>
            <a:lvl1pPr algn="l" defTabSz="917099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5704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57" tIns="45829" rIns="91657" bIns="45829" anchor="b" anchorCtr="0">
            <a:prstTxWarp prst="textNoShape">
              <a:avLst/>
            </a:prstTxWarp>
          </a:bodyPr>
          <a:lstStyle>
            <a:lvl1pPr algn="r" defTabSz="917099">
              <a:defRPr sz="1200">
                <a:latin typeface="Times New Roman"/>
              </a:defRPr>
            </a:lvl1pPr>
          </a:lstStyle>
          <a:p>
            <a:pPr>
              <a:defRPr/>
            </a:pPr>
            <a:fld id="{FA2E38B8-628F-43CD-885D-7EB3B11EAE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3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57" tIns="45829" rIns="91657" bIns="45829" anchor="t" anchorCtr="0">
            <a:prstTxWarp prst="textNoShape">
              <a:avLst/>
            </a:prstTxWarp>
          </a:bodyPr>
          <a:lstStyle>
            <a:lvl1pPr algn="l" defTabSz="917099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5704" y="1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57" tIns="45829" rIns="91657" bIns="45829" anchor="t" anchorCtr="0">
            <a:prstTxWarp prst="textNoShape">
              <a:avLst/>
            </a:prstTxWarp>
          </a:bodyPr>
          <a:lstStyle>
            <a:lvl1pPr algn="r" defTabSz="917099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7075" y="511175"/>
            <a:ext cx="3398838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1323172" y="3228560"/>
            <a:ext cx="7281882" cy="305774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57" tIns="45829" rIns="91657" bIns="4582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3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57" tIns="45829" rIns="91657" bIns="45829" anchor="b" anchorCtr="0">
            <a:prstTxWarp prst="textNoShape">
              <a:avLst/>
            </a:prstTxWarp>
          </a:bodyPr>
          <a:lstStyle>
            <a:lvl1pPr algn="l" defTabSz="917099">
              <a:defRPr sz="1200">
                <a:latin typeface="Times New Roman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5704" y="6457110"/>
            <a:ext cx="4302527" cy="34057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657" tIns="45829" rIns="91657" bIns="45829" anchor="b" anchorCtr="0">
            <a:prstTxWarp prst="textNoShape">
              <a:avLst/>
            </a:prstTxWarp>
          </a:bodyPr>
          <a:lstStyle>
            <a:lvl1pPr algn="r" defTabSz="917099">
              <a:defRPr sz="1200">
                <a:latin typeface="Times New Roman"/>
              </a:defRPr>
            </a:lvl1pPr>
          </a:lstStyle>
          <a:p>
            <a:pPr>
              <a:defRPr/>
            </a:pPr>
            <a:fld id="{D13E0BDE-D409-455E-AA09-549AB8B8DB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7174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92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69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김영탁 - 강의자료 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5399A-F234-43A0-B8F3-ED2066DC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C14BA-CAD3-4146-8DDD-C3CE6FF9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28DA33-B4B1-489A-BAB6-3ECF24868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148B07-7DFB-4863-8FD0-0582D768C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F72551-C930-4942-981F-5FF59CAAA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15B3E8-2F13-4799-9F76-9C3C63B5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3B457B-7D8A-460C-BECF-F087F71B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C52D27-5533-4222-948B-FBF5A39E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CFB2-7F18-4D7B-9CFA-4C649E3C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4BDF92-4EEF-45D0-A3CC-72CA60E8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E7518B-8987-4FB6-82EA-A181CA6E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0C08F3-0301-4AFD-9889-7B1550E3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39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80216B-4EE0-407D-99AF-C68FFA134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6EC04F-B695-422E-ABDB-3708EFE0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1DBB-B83A-4A3D-A449-974B0FDB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4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ADD5A-F647-4B6B-89D0-1AB08B2A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8E197-E3AB-4C40-A5CC-AFC15ABB3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9247E8-C957-475B-B607-DA66175AD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A078D-E347-4C08-AF9D-021A669C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8C9A0-280F-44A4-8581-AF9D41C6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8CBA6-1865-4B4F-AE05-AB8AC97D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38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5A678-A6BD-401E-9C58-86A93D3B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C01D56-F926-4CDE-BAF6-655D8A0D6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4B9F08-5C5D-467C-A8C7-52F9FB72A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EE591-62D7-44FC-B5E1-E122ED150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3ED6-BAA5-4C8B-855E-C60AB40D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F6E9CB-AFDB-4FE7-BA27-90D555B0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14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CFAC7-3788-4B09-AA56-3C3C7829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60958-B2C4-4816-95DA-8152E6660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427D2-8826-4E47-AF0D-BA07D601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89BA1-6F04-484F-BA9F-5DB7759EF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BA426-EA48-4D90-8FDD-03A52836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017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397035-F869-4B1D-B3AA-7343E3B8B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FE81B8-7D6C-40A2-9E69-7B41102B0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BFDF62-DB31-4508-B5FA-BC2BC699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19F69-72E4-43EA-9C1A-012CD1C4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F206B-4B18-433E-AA84-83533E9B2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7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sz="2400" b="1">
                <a:solidFill>
                  <a:srgbClr val="993300"/>
                </a:solidFill>
                <a:latin typeface="Tahoma" pitchFamily="34" charset="0"/>
                <a:cs typeface="Tahoma" pitchFamily="34" charset="0"/>
              </a:defRPr>
            </a:lvl1pPr>
            <a:lvl2pPr marL="628650" indent="-285750" latinLnBrk="0">
              <a:defRPr sz="2000" b="1">
                <a:solidFill>
                  <a:srgbClr val="0000CC"/>
                </a:solidFill>
                <a:latin typeface="Tahoma" pitchFamily="34" charset="0"/>
                <a:cs typeface="Tahoma" pitchFamily="34" charset="0"/>
              </a:defRPr>
            </a:lvl2pPr>
            <a:lvl3pPr marL="895350" indent="-228600" latinLnBrk="0">
              <a:defRPr sz="1800">
                <a:latin typeface="Tahoma" pitchFamily="34" charset="0"/>
                <a:cs typeface="Tahoma" pitchFamily="34" charset="0"/>
              </a:defRPr>
            </a:lvl3pPr>
            <a:lvl4pPr marL="1162050" indent="-314325" latinLnBrk="0">
              <a:defRPr sz="1600">
                <a:latin typeface="Tahoma" pitchFamily="34" charset="0"/>
                <a:cs typeface="Tahoma" pitchFamily="34" charset="0"/>
              </a:defRPr>
            </a:lvl4pPr>
            <a:lvl5pPr marL="1438275" indent="-228600" latinLnBrk="0">
              <a:defRPr sz="16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김영탁 - 강의자료 본문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half" idx="1"/>
          </p:nvPr>
        </p:nvSpPr>
        <p:spPr>
          <a:xfrm>
            <a:off x="475614" y="342900"/>
            <a:ext cx="8211185" cy="6075045"/>
          </a:xfrm>
        </p:spPr>
        <p:txBody>
          <a:bodyPr/>
          <a:lstStyle>
            <a:lvl1pPr>
              <a:buFont typeface="Wingdings" pitchFamily="2" charset="2"/>
              <a:buChar char="u"/>
              <a:defRPr sz="2400">
                <a:latin typeface="Tahoma" pitchFamily="34" charset="0"/>
                <a:cs typeface="Tahoma" pitchFamily="34" charset="0"/>
              </a:defRPr>
            </a:lvl1pPr>
            <a:lvl2pPr marL="628650" indent="-285750">
              <a:buFont typeface="Wingdings" pitchFamily="2" charset="2"/>
              <a:buChar char="l"/>
              <a:defRPr sz="1800">
                <a:latin typeface="Tahoma" pitchFamily="34" charset="0"/>
                <a:cs typeface="Tahoma" pitchFamily="34" charset="0"/>
              </a:defRPr>
            </a:lvl2pPr>
            <a:lvl3pPr marL="895350" indent="-228600">
              <a:buFont typeface="Wingdings" pitchFamily="2" charset="2"/>
              <a:buChar char="§"/>
              <a:defRPr sz="1800">
                <a:latin typeface="Tahoma" pitchFamily="34" charset="0"/>
                <a:cs typeface="Tahoma" pitchFamily="34" charset="0"/>
              </a:defRPr>
            </a:lvl3pPr>
            <a:lvl4pPr marL="1076325" indent="-228600">
              <a:defRPr sz="1400">
                <a:latin typeface="Tahoma" pitchFamily="34" charset="0"/>
                <a:cs typeface="Tahoma" pitchFamily="34" charset="0"/>
              </a:defRPr>
            </a:lvl4pPr>
            <a:lvl5pPr marL="1257300" indent="-180975">
              <a:defRPr sz="14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pic>
        <p:nvPicPr>
          <p:cNvPr id="12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5735782" y="6633885"/>
            <a:ext cx="342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  <a:p>
            <a:pPr algn="r">
              <a:defRPr/>
            </a:pP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 descr="chunm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45250"/>
            <a:ext cx="4016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 userDrawn="1"/>
        </p:nvSpPr>
        <p:spPr>
          <a:xfrm>
            <a:off x="320675" y="6457950"/>
            <a:ext cx="196056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Advanced Networking Tech. Lab.</a:t>
            </a:r>
          </a:p>
          <a:p>
            <a:pPr algn="l">
              <a:defRPr/>
            </a:pPr>
            <a:r>
              <a:rPr lang="en-US" altLang="ko-KR" sz="1000" dirty="0">
                <a:solidFill>
                  <a:srgbClr val="800000"/>
                </a:solidFill>
                <a:latin typeface="Franklin Gothic Medium" pitchFamily="34" charset="0"/>
              </a:rPr>
              <a:t>Yeungnam University (YU-ANTL)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228600"/>
            <a:ext cx="8229600" cy="8382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8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16205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9475" y="1295400"/>
            <a:ext cx="4038600" cy="4830763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 marL="542925" indent="-285750">
              <a:defRPr>
                <a:latin typeface="Tahoma" pitchFamily="34" charset="0"/>
                <a:cs typeface="Tahoma" pitchFamily="34" charset="0"/>
              </a:defRPr>
            </a:lvl2pPr>
            <a:lvl3pPr marL="714375" indent="-228600">
              <a:defRPr>
                <a:latin typeface="Tahoma" pitchFamily="34" charset="0"/>
                <a:cs typeface="Tahoma" pitchFamily="34" charset="0"/>
              </a:defRPr>
            </a:lvl3pPr>
            <a:lvl4pPr marL="990600" indent="-228600">
              <a:defRPr>
                <a:latin typeface="Tahoma" pitchFamily="34" charset="0"/>
                <a:cs typeface="Tahoma" pitchFamily="34" charset="0"/>
              </a:defRPr>
            </a:lvl4pPr>
            <a:lvl5pPr marL="1257300" indent="-228600"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4464542" y="6627813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3CE65349-665D-4973-97C9-EB157AF28D7C}" type="slidenum">
              <a:rPr lang="en-US" altLang="ko-KR" sz="900" i="1" smtClean="0"/>
              <a:pPr>
                <a:defRPr/>
              </a:pPr>
              <a:t>‹#›</a:t>
            </a:fld>
            <a:endParaRPr lang="en-US" altLang="ko-KR" sz="900" i="1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6024602" y="6633885"/>
            <a:ext cx="313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900" i="1" dirty="0"/>
              <a:t>YU-ANTL R&amp;D Report</a:t>
            </a:r>
            <a:r>
              <a:rPr lang="en-US" altLang="ko-KR" sz="900" i="1" baseline="0" dirty="0"/>
              <a:t>  Smart Mobility</a:t>
            </a:r>
            <a:endParaRPr lang="en-US" altLang="ko-KR" sz="900" i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C8AA5-0591-4AC2-B9E5-C051B0C92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D027B9-21DF-41F8-9EF5-89A2A98FA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4F344-ADBD-4D26-BFD2-0B3CD3EE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745B5-9239-488F-B462-88856217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A21AA-5D76-45C0-9C64-2BB1639C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3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C51D-61A7-4DBC-819A-995B499C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103D0-05B2-4D05-B914-83E2401F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D393A-BF27-47DD-88B6-F579F00F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4A7F1-11FF-4BE1-ABD5-85F2323C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B1F7A7-9BFD-4E5D-9DF3-B6CEDE20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6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A110-1F56-45C4-AE43-A1E8A18A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654AE5-74CE-436A-AA7C-CD8A8B556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F6CA2-31D8-448B-BABF-476124BD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6138C-9255-4A83-8517-C51F43ED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9DFEC-4F71-4981-A80C-3916422C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9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B0497-DA85-491D-9698-24C8C43D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6CF98-A1D9-4F69-A968-53BCEF005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ACDD75-4E7F-40D4-BB1B-362CFD7A3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E5BF3E-A940-48F7-9AA6-AAA0DACD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CEB321-FF91-4FFD-9910-DF4C16F5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9321B1-6288-4C12-BA8C-AD983EC1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1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109663"/>
            <a:ext cx="82296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800" b="1" kern="1200">
          <a:solidFill>
            <a:srgbClr val="0000CC"/>
          </a:solidFill>
          <a:latin typeface="+mn-ea"/>
          <a:ea typeface="+mn-ea"/>
          <a:cs typeface="Tahoma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0000CC"/>
          </a:solidFill>
          <a:latin typeface="Tahoma" pitchFamily="34" charset="0"/>
          <a:ea typeface="맑은 고딕" pitchFamily="50" charset="-127"/>
          <a:cs typeface="Tahoma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u"/>
        <a:defRPr sz="2400" b="1" kern="1200">
          <a:solidFill>
            <a:srgbClr val="993300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 b="1" kern="1200">
          <a:solidFill>
            <a:srgbClr val="0000CC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0BA9B0-9C15-47C2-B7AD-9DF47E6D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0FF874-D62E-42EF-A8DA-E7C77A87F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B43B3-DA63-4DB6-9B0B-CA1295864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02427-53A3-4CF9-8026-85C0FB8C5CCE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8F252-2E3B-43F2-8EA7-36ABB3C10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BAEC6-A2EE-4062-AF47-C7174F0B5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BA2B5-52E1-465C-87FF-DF443C37A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1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tl.y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mailto:yu07na06@ynu.ac.kr" TargetMode="External"/><Relationship Id="rId4" Type="http://schemas.openxmlformats.org/officeDocument/2006/relationships/hyperlink" Target="mailto:yse09@ynu.ac.k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7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sv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4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9.wdp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intelrealsense.com/buy-intel-realsense-depth-camera-d435i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github.com/IntelRealSense/realsense-ros/tree/development/realsense2_camera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anoptics/221336152952" TargetMode="External"/><Relationship Id="rId7" Type="http://schemas.openxmlformats.org/officeDocument/2006/relationships/hyperlink" Target="https://biz.chosun.com/site/data/html_dir/2019/09/10/2019091000645.html" TargetMode="External"/><Relationship Id="rId2" Type="http://schemas.openxmlformats.org/officeDocument/2006/relationships/hyperlink" Target="https://fishpoint.tistory.com/44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asmb.co.kr/realsense.asp" TargetMode="External"/><Relationship Id="rId5" Type="http://schemas.openxmlformats.org/officeDocument/2006/relationships/hyperlink" Target="https://ko.aliexpress.com/item/4000805378422.html" TargetMode="External"/><Relationship Id="rId4" Type="http://schemas.openxmlformats.org/officeDocument/2006/relationships/hyperlink" Target="https://mushr.io/tutorials/overview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anoptics/221336152952" TargetMode="External"/><Relationship Id="rId2" Type="http://schemas.openxmlformats.org/officeDocument/2006/relationships/hyperlink" Target="https://fishpoint.tistory.com/443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.aliexpress.com/item/4000805378422.html" TargetMode="External"/><Relationship Id="rId4" Type="http://schemas.openxmlformats.org/officeDocument/2006/relationships/hyperlink" Target="https://mushr.io/tutorials/overview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670" y="1343144"/>
            <a:ext cx="8314660" cy="1470025"/>
          </a:xfr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107763" dir="2700000" algn="ctr" rotWithShape="0">
              <a:srgbClr val="33CCFF"/>
            </a:outerShdw>
          </a:effectLst>
        </p:spPr>
        <p:txBody>
          <a:bodyPr tIns="0" bIns="0">
            <a:normAutofit/>
          </a:bodyPr>
          <a:lstStyle/>
          <a:p>
            <a:pPr eaLnBrk="1" hangingPunct="1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자동차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해커톤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방향 정리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9779" name="Rectangle 3"/>
          <p:cNvSpPr>
            <a:spLocks noChangeArrowheads="1"/>
          </p:cNvSpPr>
          <p:nvPr/>
        </p:nvSpPr>
        <p:spPr bwMode="auto">
          <a:xfrm>
            <a:off x="615259" y="637154"/>
            <a:ext cx="3105715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defRPr/>
            </a:pPr>
            <a:r>
              <a:rPr lang="en-US" altLang="ko-KR" sz="2000" b="1" dirty="0">
                <a:solidFill>
                  <a:srgbClr val="990000"/>
                </a:solidFill>
              </a:rPr>
              <a:t>YU-ANTL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276350" y="4022725"/>
            <a:ext cx="6937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800" dirty="0"/>
              <a:t>January 28 , 2021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endParaRPr lang="en-US" altLang="ko-KR" sz="1800" dirty="0"/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/>
              <a:t>Advanced Networking Technology Lab. (YU-ANTL)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/>
              <a:t>Dept. of Information &amp; Comm. Eng, Junior in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600" dirty="0" err="1"/>
              <a:t>Yeungnam</a:t>
            </a:r>
            <a:r>
              <a:rPr lang="en-US" altLang="ko-KR" sz="1600" dirty="0"/>
              <a:t> University, KOREA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200" dirty="0"/>
              <a:t>(Tel : +82-53-810-3940;  Fax : +82-53-810-4742</a:t>
            </a:r>
          </a:p>
          <a:p>
            <a:pPr>
              <a:spcBef>
                <a:spcPct val="2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ko-KR" sz="1200" dirty="0">
                <a:hlinkClick r:id="rId3"/>
              </a:rPr>
              <a:t>http://antl.yu.ac.kr/</a:t>
            </a:r>
            <a:r>
              <a:rPr lang="en-US" altLang="ko-KR" sz="1200" dirty="0"/>
              <a:t>;  E-mail : </a:t>
            </a:r>
            <a:r>
              <a:rPr lang="en-US" altLang="ko-KR" sz="1200" dirty="0">
                <a:hlinkClick r:id="rId4"/>
              </a:rPr>
              <a:t>yse09@ynu.ac.kr</a:t>
            </a:r>
            <a:r>
              <a:rPr lang="en-US" altLang="ko-KR" sz="1200" dirty="0"/>
              <a:t>, </a:t>
            </a:r>
            <a:r>
              <a:rPr lang="en-US" altLang="ko-KR" sz="1200" dirty="0">
                <a:hlinkClick r:id="rId5"/>
              </a:rPr>
              <a:t>yu07na06@ynu.ac.kr</a:t>
            </a:r>
            <a:r>
              <a:rPr lang="en-US" altLang="ko-KR" sz="1200" dirty="0"/>
              <a:t>)</a:t>
            </a:r>
          </a:p>
        </p:txBody>
      </p:sp>
      <p:pic>
        <p:nvPicPr>
          <p:cNvPr id="6149" name="Picture 5" descr="chunm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6400" y="3002410"/>
            <a:ext cx="855663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649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3023EA-5755-4F21-B355-81A9E85C1BDF}"/>
              </a:ext>
            </a:extLst>
          </p:cNvPr>
          <p:cNvGrpSpPr/>
          <p:nvPr/>
        </p:nvGrpSpPr>
        <p:grpSpPr>
          <a:xfrm>
            <a:off x="457200" y="1295123"/>
            <a:ext cx="3938631" cy="2245031"/>
            <a:chOff x="457200" y="1295123"/>
            <a:chExt cx="3938631" cy="2245031"/>
          </a:xfrm>
        </p:grpSpPr>
        <p:sp>
          <p:nvSpPr>
            <p:cNvPr id="21" name="제목 5">
              <a:extLst>
                <a:ext uri="{FF2B5EF4-FFF2-40B4-BE49-F238E27FC236}">
                  <a16:creationId xmlns:a16="http://schemas.microsoft.com/office/drawing/2014/main" id="{77969217-5324-4A1B-9CD5-78F1024F58F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155837-F259-4712-8682-0B682E46E05D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5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F7371-A211-460D-9775-AF873F8C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06162"/>
            <a:ext cx="8229600" cy="153738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à"/>
            </a:pPr>
            <a:r>
              <a:rPr lang="ko-KR" altLang="en-US" dirty="0"/>
              <a:t>해결 방안</a:t>
            </a:r>
            <a:endParaRPr lang="en-US" altLang="ko-KR" dirty="0"/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chemeClr val="accent6"/>
                </a:solidFill>
              </a:rPr>
              <a:t>Shock</a:t>
            </a:r>
            <a:r>
              <a:rPr lang="ko-KR" altLang="en-US" sz="2000" b="0" dirty="0">
                <a:solidFill>
                  <a:schemeClr val="accent6"/>
                </a:solidFill>
              </a:rPr>
              <a:t> </a:t>
            </a:r>
            <a:r>
              <a:rPr lang="en-US" altLang="ko-KR" sz="2000" b="0" dirty="0">
                <a:solidFill>
                  <a:schemeClr val="accent6"/>
                </a:solidFill>
              </a:rPr>
              <a:t>absorber</a:t>
            </a:r>
            <a:r>
              <a:rPr lang="ko-KR" altLang="en-US" sz="2000" b="0" dirty="0">
                <a:solidFill>
                  <a:schemeClr val="accent6"/>
                </a:solidFill>
              </a:rPr>
              <a:t> 스프링을 교체하여 </a:t>
            </a:r>
            <a:r>
              <a:rPr lang="ko-KR" altLang="en-US" sz="2000" b="0" dirty="0">
                <a:solidFill>
                  <a:schemeClr val="tx1"/>
                </a:solidFill>
              </a:rPr>
              <a:t>차를 바닥에 놓았을 때 </a:t>
            </a:r>
            <a:r>
              <a:rPr lang="en-US" altLang="ko-KR" sz="2000" b="0" dirty="0">
                <a:solidFill>
                  <a:schemeClr val="tx1"/>
                </a:solidFill>
              </a:rPr>
              <a:t>10% </a:t>
            </a:r>
            <a:r>
              <a:rPr lang="ko-KR" altLang="en-US" sz="2000" b="0" dirty="0">
                <a:solidFill>
                  <a:schemeClr val="tx1"/>
                </a:solidFill>
              </a:rPr>
              <a:t>정도만 가라앉게 한다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467B04-7ACE-4E8D-9018-FAF0C8E00559}"/>
              </a:ext>
            </a:extLst>
          </p:cNvPr>
          <p:cNvGrpSpPr/>
          <p:nvPr/>
        </p:nvGrpSpPr>
        <p:grpSpPr>
          <a:xfrm>
            <a:off x="457200" y="1267859"/>
            <a:ext cx="3938631" cy="2245031"/>
            <a:chOff x="457200" y="1295123"/>
            <a:chExt cx="3938631" cy="2245031"/>
          </a:xfrm>
        </p:grpSpPr>
        <p:sp>
          <p:nvSpPr>
            <p:cNvPr id="11" name="제목 5">
              <a:extLst>
                <a:ext uri="{FF2B5EF4-FFF2-40B4-BE49-F238E27FC236}">
                  <a16:creationId xmlns:a16="http://schemas.microsoft.com/office/drawing/2014/main" id="{5B3E75D3-481E-4AA3-8BC3-94AEF2A9CF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CB079-069C-4CA9-BFFF-D2AED168B7A2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5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EC0A59-F3E8-4106-8CFC-779865F01140}"/>
              </a:ext>
            </a:extLst>
          </p:cNvPr>
          <p:cNvSpPr txBox="1"/>
          <p:nvPr/>
        </p:nvSpPr>
        <p:spPr>
          <a:xfrm>
            <a:off x="457200" y="3002168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차체가 무거워서 가라앉는다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D845042-E8D7-4A27-87DC-6A1207587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3" b="94375" l="1389" r="97500">
                        <a14:foregroundMark x1="18889" y1="46250" x2="18889" y2="46250"/>
                        <a14:foregroundMark x1="18889" y1="46250" x2="33333" y2="55208"/>
                        <a14:foregroundMark x1="33333" y1="55208" x2="52222" y2="56667"/>
                        <a14:foregroundMark x1="52222" y1="56667" x2="70000" y2="51146"/>
                        <a14:foregroundMark x1="70000" y1="51146" x2="73333" y2="45313"/>
                        <a14:foregroundMark x1="60833" y1="50000" x2="57917" y2="52500"/>
                        <a14:foregroundMark x1="57917" y1="52188" x2="56806" y2="52188"/>
                        <a14:foregroundMark x1="51250" y1="51979" x2="32083" y2="49792"/>
                        <a14:foregroundMark x1="32083" y1="49792" x2="51944" y2="50729"/>
                        <a14:foregroundMark x1="51944" y1="50729" x2="33472" y2="46771"/>
                        <a14:foregroundMark x1="33472" y1="46771" x2="52361" y2="46979"/>
                        <a14:foregroundMark x1="52361" y1="46979" x2="34167" y2="52188"/>
                        <a14:foregroundMark x1="34167" y1="52188" x2="35694" y2="52500"/>
                        <a14:foregroundMark x1="64444" y1="49063" x2="60139" y2="49271"/>
                        <a14:foregroundMark x1="60833" y1="46771" x2="68750" y2="49271"/>
                        <a14:foregroundMark x1="34028" y1="46563" x2="30694" y2="47813"/>
                        <a14:foregroundMark x1="28750" y1="46771" x2="30694" y2="46979"/>
                        <a14:foregroundMark x1="27500" y1="46979" x2="47083" y2="46563"/>
                        <a14:foregroundMark x1="47083" y1="46563" x2="72083" y2="47292"/>
                        <a14:foregroundMark x1="23194" y1="46771" x2="42917" y2="47083"/>
                        <a14:foregroundMark x1="42917" y1="47083" x2="62500" y2="46458"/>
                        <a14:foregroundMark x1="62500" y1="46458" x2="66111" y2="46771"/>
                        <a14:foregroundMark x1="11250" y1="56667" x2="694" y2="68438"/>
                        <a14:foregroundMark x1="694" y1="68438" x2="417" y2="83021"/>
                        <a14:foregroundMark x1="417" y1="83021" x2="6944" y2="68854"/>
                        <a14:foregroundMark x1="6944" y1="68854" x2="5556" y2="61458"/>
                        <a14:foregroundMark x1="1667" y1="58229" x2="1389" y2="76979"/>
                        <a14:foregroundMark x1="89861" y1="52500" x2="99722" y2="68438"/>
                        <a14:foregroundMark x1="99722" y1="68438" x2="91528" y2="55208"/>
                        <a14:foregroundMark x1="91528" y1="55208" x2="97500" y2="55417"/>
                      </a14:backgroundRemoval>
                    </a14:imgEffect>
                  </a14:imgLayer>
                </a14:imgProps>
              </a:ext>
            </a:extLst>
          </a:blip>
          <a:srcRect t="45508"/>
          <a:stretch/>
        </p:blipFill>
        <p:spPr>
          <a:xfrm>
            <a:off x="1415641" y="1664455"/>
            <a:ext cx="2021748" cy="1468931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E00D86A0-FEA6-4B2F-890D-D97F6428157E}"/>
              </a:ext>
            </a:extLst>
          </p:cNvPr>
          <p:cNvSpPr/>
          <p:nvPr/>
        </p:nvSpPr>
        <p:spPr>
          <a:xfrm>
            <a:off x="1770077" y="1896892"/>
            <a:ext cx="1300294" cy="8094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3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D442DC-7A3E-424F-83FB-204476F854B4}"/>
              </a:ext>
            </a:extLst>
          </p:cNvPr>
          <p:cNvGrpSpPr/>
          <p:nvPr/>
        </p:nvGrpSpPr>
        <p:grpSpPr>
          <a:xfrm>
            <a:off x="457200" y="1267859"/>
            <a:ext cx="3938631" cy="2245031"/>
            <a:chOff x="457200" y="1295123"/>
            <a:chExt cx="3938631" cy="2245031"/>
          </a:xfrm>
        </p:grpSpPr>
        <p:sp>
          <p:nvSpPr>
            <p:cNvPr id="15" name="제목 5">
              <a:extLst>
                <a:ext uri="{FF2B5EF4-FFF2-40B4-BE49-F238E27FC236}">
                  <a16:creationId xmlns:a16="http://schemas.microsoft.com/office/drawing/2014/main" id="{2B6F391F-793F-465E-BAC5-534D6F04517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5F7140-1FE2-4E02-BA46-B4AE5BB4997E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6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F7371-A211-460D-9775-AF873F8C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06162"/>
            <a:ext cx="8229600" cy="153738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à"/>
            </a:pPr>
            <a:r>
              <a:rPr lang="ko-KR" altLang="en-US" dirty="0"/>
              <a:t>해결 방안</a:t>
            </a:r>
            <a:endParaRPr lang="en-US" altLang="ko-KR" dirty="0"/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바퀴와 </a:t>
            </a:r>
            <a:r>
              <a:rPr lang="en-US" altLang="ko-KR" sz="2000" b="0" dirty="0">
                <a:solidFill>
                  <a:schemeClr val="tx1"/>
                </a:solidFill>
              </a:rPr>
              <a:t>servo motor</a:t>
            </a:r>
            <a:r>
              <a:rPr lang="ko-KR" altLang="en-US" sz="2000" b="0" dirty="0">
                <a:solidFill>
                  <a:schemeClr val="tx1"/>
                </a:solidFill>
              </a:rPr>
              <a:t>와 연결되는 부분을 견고하게 한다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467B04-7ACE-4E8D-9018-FAF0C8E00559}"/>
              </a:ext>
            </a:extLst>
          </p:cNvPr>
          <p:cNvGrpSpPr/>
          <p:nvPr/>
        </p:nvGrpSpPr>
        <p:grpSpPr>
          <a:xfrm>
            <a:off x="457200" y="1267859"/>
            <a:ext cx="3938631" cy="2245031"/>
            <a:chOff x="457200" y="1295123"/>
            <a:chExt cx="3938631" cy="2245031"/>
          </a:xfrm>
        </p:grpSpPr>
        <p:sp>
          <p:nvSpPr>
            <p:cNvPr id="11" name="제목 5">
              <a:extLst>
                <a:ext uri="{FF2B5EF4-FFF2-40B4-BE49-F238E27FC236}">
                  <a16:creationId xmlns:a16="http://schemas.microsoft.com/office/drawing/2014/main" id="{5B3E75D3-481E-4AA3-8BC3-94AEF2A9CF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CB079-069C-4CA9-BFFF-D2AED168B7A2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6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EC0A59-F3E8-4106-8CFC-779865F01140}"/>
              </a:ext>
            </a:extLst>
          </p:cNvPr>
          <p:cNvSpPr txBox="1"/>
          <p:nvPr/>
        </p:nvSpPr>
        <p:spPr>
          <a:xfrm>
            <a:off x="457200" y="3002168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바퀴의 고정이 제대로 되지 않는다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2259D1-BC38-4933-9E77-1F2015B9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8" b="97500" l="10000" r="90000">
                        <a14:foregroundMark x1="33889" y1="90313" x2="38056" y2="97708"/>
                        <a14:foregroundMark x1="38056" y1="97708" x2="60139" y2="99792"/>
                        <a14:foregroundMark x1="60139" y1="99792" x2="70417" y2="97188"/>
                        <a14:foregroundMark x1="70417" y1="97188" x2="68056" y2="89375"/>
                        <a14:foregroundMark x1="68056" y1="89375" x2="68194" y2="97604"/>
                        <a14:foregroundMark x1="68194" y1="97604" x2="73056" y2="90417"/>
                        <a14:foregroundMark x1="73056" y1="90417" x2="68889" y2="97708"/>
                        <a14:foregroundMark x1="68889" y1="97708" x2="63056" y2="90104"/>
                        <a14:foregroundMark x1="63056" y1="90104" x2="63333" y2="98333"/>
                        <a14:foregroundMark x1="63333" y1="98333" x2="59306" y2="90208"/>
                        <a14:foregroundMark x1="59306" y1="90208" x2="61806" y2="99688"/>
                        <a14:foregroundMark x1="61806" y1="99688" x2="60833" y2="90521"/>
                        <a14:foregroundMark x1="60833" y1="90521" x2="64167" y2="99063"/>
                        <a14:foregroundMark x1="64167" y1="99063" x2="56250" y2="93438"/>
                        <a14:foregroundMark x1="56250" y1="93438" x2="47778" y2="98542"/>
                        <a14:foregroundMark x1="47778" y1="98542" x2="46528" y2="90313"/>
                        <a14:foregroundMark x1="46528" y1="90313" x2="45833" y2="98646"/>
                        <a14:foregroundMark x1="45833" y1="98646" x2="43611" y2="88854"/>
                        <a14:foregroundMark x1="43611" y1="88854" x2="43889" y2="97917"/>
                        <a14:foregroundMark x1="43889" y1="97917" x2="39444" y2="90521"/>
                        <a14:foregroundMark x1="39444" y1="90521" x2="35417" y2="89792"/>
                        <a14:foregroundMark x1="34444" y1="93229" x2="43750" y2="97708"/>
                        <a14:foregroundMark x1="43750" y1="97708" x2="55000" y2="94896"/>
                        <a14:foregroundMark x1="55000" y1="94896" x2="64722" y2="98229"/>
                        <a14:foregroundMark x1="64722" y1="98229" x2="73889" y2="93333"/>
                        <a14:foregroundMark x1="73889" y1="93333" x2="65417" y2="98750"/>
                        <a14:foregroundMark x1="65417" y1="98750" x2="43333" y2="97500"/>
                        <a14:foregroundMark x1="43333" y1="97500" x2="44444" y2="97083"/>
                        <a14:foregroundMark x1="36111" y1="10104" x2="45139" y2="5938"/>
                        <a14:foregroundMark x1="45139" y1="5938" x2="56250" y2="4271"/>
                        <a14:foregroundMark x1="56250" y1="4271" x2="66667" y2="4896"/>
                        <a14:foregroundMark x1="66667" y1="4896" x2="45833" y2="9688"/>
                        <a14:foregroundMark x1="45833" y1="9688" x2="61806" y2="5938"/>
                        <a14:backgroundMark x1="28194" y1="72396" x2="29861" y2="72500"/>
                        <a14:backgroundMark x1="29861" y1="72500" x2="29722" y2="71250"/>
                        <a14:backgroundMark x1="29306" y1="70938" x2="29167" y2="68854"/>
                        <a14:backgroundMark x1="37361" y1="75000" x2="38472" y2="72917"/>
                        <a14:backgroundMark x1="37917" y1="72813" x2="40139" y2="75521"/>
                        <a14:backgroundMark x1="40139" y1="75521" x2="40139" y2="75521"/>
                        <a14:backgroundMark x1="40556" y1="76250" x2="42500" y2="73750"/>
                        <a14:backgroundMark x1="70000" y1="78125" x2="70278" y2="74167"/>
                        <a14:backgroundMark x1="66667" y1="74479" x2="67778" y2="73854"/>
                        <a14:backgroundMark x1="66944" y1="36146" x2="70833" y2="32396"/>
                        <a14:backgroundMark x1="60278" y1="36146" x2="60278" y2="36146"/>
                        <a14:backgroundMark x1="60139" y1="71250" x2="60139" y2="70313"/>
                        <a14:backgroundMark x1="60139" y1="70104" x2="59722" y2="69167"/>
                        <a14:backgroundMark x1="45000" y1="74896" x2="45000" y2="74896"/>
                        <a14:backgroundMark x1="44722" y1="74896" x2="43889" y2="74688"/>
                        <a14:backgroundMark x1="42917" y1="74479" x2="42917" y2="74479"/>
                        <a14:backgroundMark x1="52222" y1="70729" x2="53056" y2="68438"/>
                        <a14:backgroundMark x1="53056" y1="68438" x2="53056" y2="68438"/>
                        <a14:backgroundMark x1="51389" y1="71354" x2="52500" y2="70000"/>
                        <a14:backgroundMark x1="51667" y1="71771" x2="53472" y2="69479"/>
                        <a14:backgroundMark x1="51667" y1="33438" x2="51667" y2="32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430364" y="857113"/>
            <a:ext cx="1992301" cy="265640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CA161F2-A661-4440-9648-88587661E0E1}"/>
              </a:ext>
            </a:extLst>
          </p:cNvPr>
          <p:cNvSpPr/>
          <p:nvPr/>
        </p:nvSpPr>
        <p:spPr>
          <a:xfrm>
            <a:off x="1278676" y="1869628"/>
            <a:ext cx="738876" cy="7740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7FBD83C-106D-4DDD-B084-0324AF21869E}"/>
              </a:ext>
            </a:extLst>
          </p:cNvPr>
          <p:cNvSpPr/>
          <p:nvPr/>
        </p:nvSpPr>
        <p:spPr>
          <a:xfrm>
            <a:off x="2698514" y="1869628"/>
            <a:ext cx="738876" cy="7740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63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406AEBA-359B-4632-9064-BBE3378C6A5A}"/>
              </a:ext>
            </a:extLst>
          </p:cNvPr>
          <p:cNvSpPr/>
          <p:nvPr/>
        </p:nvSpPr>
        <p:spPr>
          <a:xfrm>
            <a:off x="357453" y="3486701"/>
            <a:ext cx="880712" cy="96012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3F2850B-9624-4A71-A3F6-AB114CCEFBB5}"/>
              </a:ext>
            </a:extLst>
          </p:cNvPr>
          <p:cNvSpPr/>
          <p:nvPr/>
        </p:nvSpPr>
        <p:spPr>
          <a:xfrm>
            <a:off x="1238165" y="3890962"/>
            <a:ext cx="2993459" cy="151598"/>
          </a:xfrm>
          <a:prstGeom prst="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8" name="사각형: 둥근 모서리 5">
            <a:extLst>
              <a:ext uri="{FF2B5EF4-FFF2-40B4-BE49-F238E27FC236}">
                <a16:creationId xmlns:a16="http://schemas.microsoft.com/office/drawing/2014/main" id="{FA15C97D-15BC-42E8-99E9-B3D1F4EB001C}"/>
              </a:ext>
            </a:extLst>
          </p:cNvPr>
          <p:cNvSpPr/>
          <p:nvPr/>
        </p:nvSpPr>
        <p:spPr>
          <a:xfrm>
            <a:off x="1570237" y="3602204"/>
            <a:ext cx="1917836" cy="28875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1B12587-86C2-43DF-8496-FC4F962FD464}"/>
              </a:ext>
            </a:extLst>
          </p:cNvPr>
          <p:cNvSpPr/>
          <p:nvPr/>
        </p:nvSpPr>
        <p:spPr>
          <a:xfrm>
            <a:off x="4231623" y="3515576"/>
            <a:ext cx="880712" cy="960120"/>
          </a:xfrm>
          <a:prstGeom prst="ellipse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27613EA-EF5C-4CE2-81F6-0461C4655307}"/>
              </a:ext>
            </a:extLst>
          </p:cNvPr>
          <p:cNvSpPr/>
          <p:nvPr/>
        </p:nvSpPr>
        <p:spPr>
          <a:xfrm>
            <a:off x="1310354" y="3317056"/>
            <a:ext cx="93846" cy="5702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A39B0C-D4FA-4A6A-95DA-049BC63F5372}"/>
              </a:ext>
            </a:extLst>
          </p:cNvPr>
          <p:cNvSpPr/>
          <p:nvPr/>
        </p:nvSpPr>
        <p:spPr>
          <a:xfrm>
            <a:off x="4065587" y="3317056"/>
            <a:ext cx="93846" cy="5702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C0CC4C-FBCB-4577-84FC-10D269BC9505}"/>
              </a:ext>
            </a:extLst>
          </p:cNvPr>
          <p:cNvSpPr/>
          <p:nvPr/>
        </p:nvSpPr>
        <p:spPr>
          <a:xfrm>
            <a:off x="1151539" y="3143801"/>
            <a:ext cx="3080084" cy="169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3" name="사각형: 둥근 모서리 29">
            <a:extLst>
              <a:ext uri="{FF2B5EF4-FFF2-40B4-BE49-F238E27FC236}">
                <a16:creationId xmlns:a16="http://schemas.microsoft.com/office/drawing/2014/main" id="{D4962261-5729-4B88-80F9-2C2710363760}"/>
              </a:ext>
            </a:extLst>
          </p:cNvPr>
          <p:cNvSpPr/>
          <p:nvPr/>
        </p:nvSpPr>
        <p:spPr>
          <a:xfrm>
            <a:off x="1151539" y="2855044"/>
            <a:ext cx="1917836" cy="28875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0E1A096-285D-4C44-BA7C-B7F72E69C3F7}"/>
              </a:ext>
            </a:extLst>
          </p:cNvPr>
          <p:cNvSpPr/>
          <p:nvPr/>
        </p:nvSpPr>
        <p:spPr>
          <a:xfrm>
            <a:off x="3143968" y="2800901"/>
            <a:ext cx="1087655" cy="3392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2F802AD-3516-44BF-B0DC-69C2A23129C9}"/>
              </a:ext>
            </a:extLst>
          </p:cNvPr>
          <p:cNvSpPr/>
          <p:nvPr/>
        </p:nvSpPr>
        <p:spPr>
          <a:xfrm>
            <a:off x="2734894" y="3313447"/>
            <a:ext cx="972152" cy="115503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9FA886-82D9-461C-9C46-8616B2D79946}"/>
              </a:ext>
            </a:extLst>
          </p:cNvPr>
          <p:cNvSpPr/>
          <p:nvPr/>
        </p:nvSpPr>
        <p:spPr>
          <a:xfrm>
            <a:off x="2241599" y="3010250"/>
            <a:ext cx="743552" cy="1299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09F8BF1-C572-49F8-8A73-3F14C8843120}"/>
              </a:ext>
            </a:extLst>
          </p:cNvPr>
          <p:cNvSpPr/>
          <p:nvPr/>
        </p:nvSpPr>
        <p:spPr>
          <a:xfrm>
            <a:off x="2094818" y="2800902"/>
            <a:ext cx="72189" cy="339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0CE9987-1589-4524-9CFF-C336D3BDADE3}"/>
              </a:ext>
            </a:extLst>
          </p:cNvPr>
          <p:cNvSpPr/>
          <p:nvPr/>
        </p:nvSpPr>
        <p:spPr>
          <a:xfrm>
            <a:off x="1759136" y="2714274"/>
            <a:ext cx="778439" cy="8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3AED685-8C86-4B26-8747-2ED9185DE498}"/>
              </a:ext>
            </a:extLst>
          </p:cNvPr>
          <p:cNvSpPr/>
          <p:nvPr/>
        </p:nvSpPr>
        <p:spPr>
          <a:xfrm>
            <a:off x="1991946" y="2482364"/>
            <a:ext cx="312818" cy="225593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D84F490-38D4-43AA-92A9-2C7B15CD9DAF}"/>
              </a:ext>
            </a:extLst>
          </p:cNvPr>
          <p:cNvSpPr/>
          <p:nvPr/>
        </p:nvSpPr>
        <p:spPr>
          <a:xfrm>
            <a:off x="3027263" y="2710664"/>
            <a:ext cx="158816" cy="429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79D1F-8D31-4FBA-83E4-C0B45629F4CA}"/>
              </a:ext>
            </a:extLst>
          </p:cNvPr>
          <p:cNvSpPr/>
          <p:nvPr/>
        </p:nvSpPr>
        <p:spPr>
          <a:xfrm>
            <a:off x="2669321" y="2618621"/>
            <a:ext cx="949292" cy="8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2" name="사각형: 둥근 모서리 40">
            <a:extLst>
              <a:ext uri="{FF2B5EF4-FFF2-40B4-BE49-F238E27FC236}">
                <a16:creationId xmlns:a16="http://schemas.microsoft.com/office/drawing/2014/main" id="{8DB62541-529C-4277-BD9B-4E4DB9F4F885}"/>
              </a:ext>
            </a:extLst>
          </p:cNvPr>
          <p:cNvSpPr/>
          <p:nvPr/>
        </p:nvSpPr>
        <p:spPr>
          <a:xfrm>
            <a:off x="2811596" y="2508535"/>
            <a:ext cx="748965" cy="113697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3" name="사각형: 둥근 모서리 41">
            <a:extLst>
              <a:ext uri="{FF2B5EF4-FFF2-40B4-BE49-F238E27FC236}">
                <a16:creationId xmlns:a16="http://schemas.microsoft.com/office/drawing/2014/main" id="{717F9E48-93E9-4117-B54B-4C6CF2F00DB1}"/>
              </a:ext>
            </a:extLst>
          </p:cNvPr>
          <p:cNvSpPr/>
          <p:nvPr/>
        </p:nvSpPr>
        <p:spPr>
          <a:xfrm>
            <a:off x="3094642" y="2208045"/>
            <a:ext cx="465920" cy="300489"/>
          </a:xfrm>
          <a:prstGeom prst="roundRect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988ABBE-EE44-4549-AE66-AFF8A0AF8C95}"/>
              </a:ext>
            </a:extLst>
          </p:cNvPr>
          <p:cNvSpPr txBox="1"/>
          <p:nvPr/>
        </p:nvSpPr>
        <p:spPr>
          <a:xfrm>
            <a:off x="153526" y="2860923"/>
            <a:ext cx="10587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B48E9-963C-4AEA-ADD2-BC1DE667FA46}"/>
              </a:ext>
            </a:extLst>
          </p:cNvPr>
          <p:cNvSpPr txBox="1"/>
          <p:nvPr/>
        </p:nvSpPr>
        <p:spPr>
          <a:xfrm>
            <a:off x="2091202" y="2896901"/>
            <a:ext cx="1058777" cy="41549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DC-DC Converter</a:t>
            </a:r>
            <a:endParaRPr lang="ko-KR" altLang="en-US" sz="105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2FEDCE-E45E-405F-8425-B86B72FE1D92}"/>
              </a:ext>
            </a:extLst>
          </p:cNvPr>
          <p:cNvSpPr txBox="1"/>
          <p:nvPr/>
        </p:nvSpPr>
        <p:spPr>
          <a:xfrm>
            <a:off x="4036711" y="2817070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Jetson </a:t>
            </a:r>
            <a:r>
              <a:rPr lang="en-US" altLang="ko-KR" sz="1050" dirty="0" err="1"/>
              <a:t>nano</a:t>
            </a:r>
            <a:endParaRPr lang="ko-KR" altLang="en-US" sz="105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43432B-BB65-4A09-BB9F-BBD409F9CAEF}"/>
              </a:ext>
            </a:extLst>
          </p:cNvPr>
          <p:cNvSpPr txBox="1"/>
          <p:nvPr/>
        </p:nvSpPr>
        <p:spPr>
          <a:xfrm>
            <a:off x="2620590" y="3237457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VESC</a:t>
            </a:r>
            <a:endParaRPr lang="ko-KR" altLang="en-US" sz="105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2E9DAD7-B1EF-4238-9FBB-A18D81C8612D}"/>
              </a:ext>
            </a:extLst>
          </p:cNvPr>
          <p:cNvSpPr txBox="1"/>
          <p:nvPr/>
        </p:nvSpPr>
        <p:spPr>
          <a:xfrm>
            <a:off x="1774775" y="3634457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12V </a:t>
            </a:r>
            <a:r>
              <a:rPr lang="ko-KR" altLang="en-US" sz="1050" dirty="0"/>
              <a:t>배터리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14471C3-F05D-47C6-BE92-3749DB429C10}"/>
              </a:ext>
            </a:extLst>
          </p:cNvPr>
          <p:cNvSpPr txBox="1"/>
          <p:nvPr/>
        </p:nvSpPr>
        <p:spPr>
          <a:xfrm>
            <a:off x="1502569" y="2474796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Depth Camera</a:t>
            </a:r>
            <a:endParaRPr lang="ko-KR" altLang="en-US" sz="105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2939FD-C795-43D9-83DA-4D1083EDACB3}"/>
              </a:ext>
            </a:extLst>
          </p:cNvPr>
          <p:cNvSpPr txBox="1"/>
          <p:nvPr/>
        </p:nvSpPr>
        <p:spPr>
          <a:xfrm>
            <a:off x="3291056" y="2230398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LiDAR</a:t>
            </a:r>
            <a:endParaRPr lang="ko-KR" altLang="en-US" sz="105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67D2A0E-6E43-4703-98D8-06AD57EC44D6}"/>
              </a:ext>
            </a:extLst>
          </p:cNvPr>
          <p:cNvSpPr/>
          <p:nvPr/>
        </p:nvSpPr>
        <p:spPr>
          <a:xfrm>
            <a:off x="5817388" y="2797292"/>
            <a:ext cx="2822609" cy="2014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22" name="사다리꼴 121">
            <a:extLst>
              <a:ext uri="{FF2B5EF4-FFF2-40B4-BE49-F238E27FC236}">
                <a16:creationId xmlns:a16="http://schemas.microsoft.com/office/drawing/2014/main" id="{881413D2-BEEF-423D-BBDB-A7198B9AF9EF}"/>
              </a:ext>
            </a:extLst>
          </p:cNvPr>
          <p:cNvSpPr/>
          <p:nvPr/>
        </p:nvSpPr>
        <p:spPr>
          <a:xfrm>
            <a:off x="5817388" y="1111668"/>
            <a:ext cx="2822608" cy="168562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3" name="사각형: 둥근 모서리 7">
            <a:extLst>
              <a:ext uri="{FF2B5EF4-FFF2-40B4-BE49-F238E27FC236}">
                <a16:creationId xmlns:a16="http://schemas.microsoft.com/office/drawing/2014/main" id="{3C8C4B97-B077-467C-AE38-06886A6FDDF9}"/>
              </a:ext>
            </a:extLst>
          </p:cNvPr>
          <p:cNvSpPr/>
          <p:nvPr/>
        </p:nvSpPr>
        <p:spPr>
          <a:xfrm>
            <a:off x="5667595" y="4843863"/>
            <a:ext cx="546836" cy="1082843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2BF65AD-2B25-425B-87DB-A754ED29114C}"/>
              </a:ext>
            </a:extLst>
          </p:cNvPr>
          <p:cNvSpPr/>
          <p:nvPr/>
        </p:nvSpPr>
        <p:spPr>
          <a:xfrm>
            <a:off x="6274587" y="4811378"/>
            <a:ext cx="1908208" cy="494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C3F1466-51B8-4B32-BA64-A62081EC71E7}"/>
              </a:ext>
            </a:extLst>
          </p:cNvPr>
          <p:cNvSpPr/>
          <p:nvPr/>
        </p:nvSpPr>
        <p:spPr>
          <a:xfrm>
            <a:off x="7001294" y="1158592"/>
            <a:ext cx="454794" cy="203574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6" name="사각형: 둥근 모서리 12">
            <a:extLst>
              <a:ext uri="{FF2B5EF4-FFF2-40B4-BE49-F238E27FC236}">
                <a16:creationId xmlns:a16="http://schemas.microsoft.com/office/drawing/2014/main" id="{5B28BE89-0403-4521-AF27-301795DD6928}"/>
              </a:ext>
            </a:extLst>
          </p:cNvPr>
          <p:cNvSpPr/>
          <p:nvPr/>
        </p:nvSpPr>
        <p:spPr>
          <a:xfrm>
            <a:off x="8242951" y="4843863"/>
            <a:ext cx="546836" cy="1082843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1CBD74E-8D51-41A3-8EEA-19C6300437FF}"/>
              </a:ext>
            </a:extLst>
          </p:cNvPr>
          <p:cNvSpPr/>
          <p:nvPr/>
        </p:nvSpPr>
        <p:spPr>
          <a:xfrm>
            <a:off x="6441825" y="3226819"/>
            <a:ext cx="1573731" cy="19346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AA2AA92-1AAD-4869-97CF-3E472106E1C4}"/>
              </a:ext>
            </a:extLst>
          </p:cNvPr>
          <p:cNvSpPr/>
          <p:nvPr/>
        </p:nvSpPr>
        <p:spPr>
          <a:xfrm>
            <a:off x="6227665" y="2048326"/>
            <a:ext cx="308009" cy="9240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A2E9EC-6870-479E-B367-B344A8080C7F}"/>
              </a:ext>
            </a:extLst>
          </p:cNvPr>
          <p:cNvSpPr txBox="1"/>
          <p:nvPr/>
        </p:nvSpPr>
        <p:spPr>
          <a:xfrm>
            <a:off x="6662003" y="1438792"/>
            <a:ext cx="1133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124D44-E5FB-4B37-AF42-37055B95B27B}"/>
              </a:ext>
            </a:extLst>
          </p:cNvPr>
          <p:cNvSpPr txBox="1"/>
          <p:nvPr/>
        </p:nvSpPr>
        <p:spPr>
          <a:xfrm>
            <a:off x="5935685" y="2487397"/>
            <a:ext cx="9291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DC-DC Converter</a:t>
            </a:r>
            <a:endParaRPr lang="ko-KR" altLang="en-US" sz="105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A439035-E34C-4781-8041-C3D3E30363EE}"/>
              </a:ext>
            </a:extLst>
          </p:cNvPr>
          <p:cNvSpPr txBox="1"/>
          <p:nvPr/>
        </p:nvSpPr>
        <p:spPr>
          <a:xfrm>
            <a:off x="6696439" y="4104852"/>
            <a:ext cx="1122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Jetson </a:t>
            </a:r>
            <a:r>
              <a:rPr lang="en-US" altLang="ko-KR" sz="1050" dirty="0" err="1"/>
              <a:t>nano</a:t>
            </a:r>
            <a:endParaRPr lang="ko-KR" altLang="en-US" sz="1050" dirty="0"/>
          </a:p>
        </p:txBody>
      </p:sp>
      <p:sp>
        <p:nvSpPr>
          <p:cNvPr id="132" name="사각형: 둥근 모서리 13">
            <a:extLst>
              <a:ext uri="{FF2B5EF4-FFF2-40B4-BE49-F238E27FC236}">
                <a16:creationId xmlns:a16="http://schemas.microsoft.com/office/drawing/2014/main" id="{5295E849-99C5-46D9-A3F9-72BEC4184F9E}"/>
              </a:ext>
            </a:extLst>
          </p:cNvPr>
          <p:cNvSpPr/>
          <p:nvPr/>
        </p:nvSpPr>
        <p:spPr>
          <a:xfrm>
            <a:off x="5667595" y="1189270"/>
            <a:ext cx="546836" cy="1082843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3" name="사각형: 둥근 모서리 14">
            <a:extLst>
              <a:ext uri="{FF2B5EF4-FFF2-40B4-BE49-F238E27FC236}">
                <a16:creationId xmlns:a16="http://schemas.microsoft.com/office/drawing/2014/main" id="{0EC554D6-3D50-449E-BEFA-CEC92CC0D9A6}"/>
              </a:ext>
            </a:extLst>
          </p:cNvPr>
          <p:cNvSpPr/>
          <p:nvPr/>
        </p:nvSpPr>
        <p:spPr>
          <a:xfrm>
            <a:off x="8242951" y="1174833"/>
            <a:ext cx="546836" cy="1082843"/>
          </a:xfrm>
          <a:prstGeom prst="round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4" name="사각형: 둥근 모서리 25">
            <a:extLst>
              <a:ext uri="{FF2B5EF4-FFF2-40B4-BE49-F238E27FC236}">
                <a16:creationId xmlns:a16="http://schemas.microsoft.com/office/drawing/2014/main" id="{C17B6409-CD33-46BA-BBF5-D7C0FF2F25F3}"/>
              </a:ext>
            </a:extLst>
          </p:cNvPr>
          <p:cNvSpPr/>
          <p:nvPr/>
        </p:nvSpPr>
        <p:spPr>
          <a:xfrm>
            <a:off x="6652982" y="2176463"/>
            <a:ext cx="1266020" cy="556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5" name="사각형: 둥근 모서리 26">
            <a:extLst>
              <a:ext uri="{FF2B5EF4-FFF2-40B4-BE49-F238E27FC236}">
                <a16:creationId xmlns:a16="http://schemas.microsoft.com/office/drawing/2014/main" id="{418E57DF-1CD5-45F3-80FD-28EA39426BAF}"/>
              </a:ext>
            </a:extLst>
          </p:cNvPr>
          <p:cNvSpPr/>
          <p:nvPr/>
        </p:nvSpPr>
        <p:spPr>
          <a:xfrm>
            <a:off x="6662003" y="2748994"/>
            <a:ext cx="1266020" cy="9412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6" name="사각형: 둥근 모서리 18">
            <a:extLst>
              <a:ext uri="{FF2B5EF4-FFF2-40B4-BE49-F238E27FC236}">
                <a16:creationId xmlns:a16="http://schemas.microsoft.com/office/drawing/2014/main" id="{4E3EB3EF-6EA3-48AA-BA46-0F83C85BA340}"/>
              </a:ext>
            </a:extLst>
          </p:cNvPr>
          <p:cNvSpPr/>
          <p:nvPr/>
        </p:nvSpPr>
        <p:spPr>
          <a:xfrm>
            <a:off x="6705849" y="2326666"/>
            <a:ext cx="1133375" cy="28875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FA9FB0-A6C2-4B33-8AAA-F2606AED23D6}"/>
              </a:ext>
            </a:extLst>
          </p:cNvPr>
          <p:cNvSpPr txBox="1"/>
          <p:nvPr/>
        </p:nvSpPr>
        <p:spPr>
          <a:xfrm>
            <a:off x="6644856" y="2325611"/>
            <a:ext cx="1283167" cy="253916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Depth Camera</a:t>
            </a:r>
            <a:endParaRPr lang="ko-KR" altLang="en-US" sz="1050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7EF398-B66A-4AB3-B13D-EEF5630B3228}"/>
              </a:ext>
            </a:extLst>
          </p:cNvPr>
          <p:cNvSpPr/>
          <p:nvPr/>
        </p:nvSpPr>
        <p:spPr>
          <a:xfrm>
            <a:off x="6792018" y="2758488"/>
            <a:ext cx="931244" cy="922223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7BE6943-2F63-4C56-9859-78EE083A5387}"/>
              </a:ext>
            </a:extLst>
          </p:cNvPr>
          <p:cNvSpPr txBox="1"/>
          <p:nvPr/>
        </p:nvSpPr>
        <p:spPr>
          <a:xfrm>
            <a:off x="6963022" y="3055396"/>
            <a:ext cx="6190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LiDAR</a:t>
            </a:r>
            <a:endParaRPr lang="ko-KR" altLang="en-US" sz="1050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206A565-F0A7-46EE-9D2E-0D79DA68101A}"/>
              </a:ext>
            </a:extLst>
          </p:cNvPr>
          <p:cNvSpPr/>
          <p:nvPr/>
        </p:nvSpPr>
        <p:spPr>
          <a:xfrm>
            <a:off x="6864136" y="930532"/>
            <a:ext cx="717914" cy="151598"/>
          </a:xfrm>
          <a:prstGeom prst="rect">
            <a:avLst/>
          </a:prstGeom>
          <a:solidFill>
            <a:srgbClr val="FCB73A"/>
          </a:solid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DE64478-AD7D-4772-BFB8-BF39E4154A74}"/>
              </a:ext>
            </a:extLst>
          </p:cNvPr>
          <p:cNvSpPr txBox="1"/>
          <p:nvPr/>
        </p:nvSpPr>
        <p:spPr>
          <a:xfrm>
            <a:off x="6489585" y="875584"/>
            <a:ext cx="14779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초음파 센서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547584" y="5952613"/>
            <a:ext cx="35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옆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117328" y="5952613"/>
            <a:ext cx="35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8C765-B5EF-49C4-BC0D-0D281DB603C3}"/>
              </a:ext>
            </a:extLst>
          </p:cNvPr>
          <p:cNvSpPr txBox="1"/>
          <p:nvPr/>
        </p:nvSpPr>
        <p:spPr>
          <a:xfrm>
            <a:off x="3508779" y="3410117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4">
                    <a:lumMod val="50000"/>
                  </a:schemeClr>
                </a:solidFill>
              </a:rPr>
              <a:t>철 지지대</a:t>
            </a:r>
          </a:p>
        </p:txBody>
      </p:sp>
    </p:spTree>
    <p:extLst>
      <p:ext uri="{BB962C8B-B14F-4D97-AF65-F5344CB8AC3E}">
        <p14:creationId xmlns:p14="http://schemas.microsoft.com/office/powerpoint/2010/main" val="35704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0F6122A4-6F26-4B0B-95C2-389BFD7C1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96132"/>
            <a:ext cx="8229600" cy="5016500"/>
          </a:xfrm>
        </p:spPr>
        <p:txBody>
          <a:bodyPr/>
          <a:lstStyle/>
          <a:p>
            <a:r>
              <a:rPr lang="ko-KR" altLang="en-US" dirty="0"/>
              <a:t>차량 하부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C706DD-FF67-4266-904C-30F27A78759A}"/>
              </a:ext>
            </a:extLst>
          </p:cNvPr>
          <p:cNvSpPr/>
          <p:nvPr/>
        </p:nvSpPr>
        <p:spPr>
          <a:xfrm>
            <a:off x="3557739" y="3300631"/>
            <a:ext cx="2028520" cy="24612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3" name="사다리꼴 42">
            <a:extLst>
              <a:ext uri="{FF2B5EF4-FFF2-40B4-BE49-F238E27FC236}">
                <a16:creationId xmlns:a16="http://schemas.microsoft.com/office/drawing/2014/main" id="{B3A8D92D-3910-4944-994F-510953252FE5}"/>
              </a:ext>
            </a:extLst>
          </p:cNvPr>
          <p:cNvSpPr/>
          <p:nvPr/>
        </p:nvSpPr>
        <p:spPr>
          <a:xfrm>
            <a:off x="3557739" y="2217787"/>
            <a:ext cx="2028520" cy="1082843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4" name="사각형: 둥근 모서리 7">
            <a:extLst>
              <a:ext uri="{FF2B5EF4-FFF2-40B4-BE49-F238E27FC236}">
                <a16:creationId xmlns:a16="http://schemas.microsoft.com/office/drawing/2014/main" id="{CE65F71E-F5E6-4F92-8B06-5462523B43C0}"/>
              </a:ext>
            </a:extLst>
          </p:cNvPr>
          <p:cNvSpPr/>
          <p:nvPr/>
        </p:nvSpPr>
        <p:spPr>
          <a:xfrm>
            <a:off x="3010903" y="5347202"/>
            <a:ext cx="546836" cy="1082843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6" name="사각형: 둥근 모서리 12">
            <a:extLst>
              <a:ext uri="{FF2B5EF4-FFF2-40B4-BE49-F238E27FC236}">
                <a16:creationId xmlns:a16="http://schemas.microsoft.com/office/drawing/2014/main" id="{7DFA1F91-C79D-4141-A31C-E8FF64A3DAF8}"/>
              </a:ext>
            </a:extLst>
          </p:cNvPr>
          <p:cNvSpPr/>
          <p:nvPr/>
        </p:nvSpPr>
        <p:spPr>
          <a:xfrm>
            <a:off x="5586259" y="5347202"/>
            <a:ext cx="546836" cy="1082843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7" name="사각형: 둥근 모서리 13">
            <a:extLst>
              <a:ext uri="{FF2B5EF4-FFF2-40B4-BE49-F238E27FC236}">
                <a16:creationId xmlns:a16="http://schemas.microsoft.com/office/drawing/2014/main" id="{B66F6852-A821-47B8-AD72-BF4B56BA1B4F}"/>
              </a:ext>
            </a:extLst>
          </p:cNvPr>
          <p:cNvSpPr/>
          <p:nvPr/>
        </p:nvSpPr>
        <p:spPr>
          <a:xfrm>
            <a:off x="3010903" y="1692609"/>
            <a:ext cx="546836" cy="1082843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8" name="사각형: 둥근 모서리 14">
            <a:extLst>
              <a:ext uri="{FF2B5EF4-FFF2-40B4-BE49-F238E27FC236}">
                <a16:creationId xmlns:a16="http://schemas.microsoft.com/office/drawing/2014/main" id="{9B352A8C-7648-4E4A-AF5F-0E6B549E6CA3}"/>
              </a:ext>
            </a:extLst>
          </p:cNvPr>
          <p:cNvSpPr/>
          <p:nvPr/>
        </p:nvSpPr>
        <p:spPr>
          <a:xfrm>
            <a:off x="5586259" y="1678172"/>
            <a:ext cx="546836" cy="1082843"/>
          </a:xfrm>
          <a:prstGeom prst="round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89BC2A-E94B-4828-90C9-E3C28A0E2FFC}"/>
              </a:ext>
            </a:extLst>
          </p:cNvPr>
          <p:cNvSpPr/>
          <p:nvPr/>
        </p:nvSpPr>
        <p:spPr>
          <a:xfrm>
            <a:off x="4530053" y="2126289"/>
            <a:ext cx="83890" cy="39398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64DB5E-CBED-4E4B-A808-BE5D22BEC671}"/>
              </a:ext>
            </a:extLst>
          </p:cNvPr>
          <p:cNvSpPr/>
          <p:nvPr/>
        </p:nvSpPr>
        <p:spPr>
          <a:xfrm>
            <a:off x="3557739" y="2105637"/>
            <a:ext cx="2028520" cy="67112"/>
          </a:xfrm>
          <a:prstGeom prst="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8A8F95-FF62-4B62-ADFE-A6D312E4E24C}"/>
              </a:ext>
            </a:extLst>
          </p:cNvPr>
          <p:cNvSpPr/>
          <p:nvPr/>
        </p:nvSpPr>
        <p:spPr>
          <a:xfrm>
            <a:off x="3557739" y="6045520"/>
            <a:ext cx="2028520" cy="67112"/>
          </a:xfrm>
          <a:prstGeom prst="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41F0FA-25B3-4648-9FFA-93CE023F055A}"/>
              </a:ext>
            </a:extLst>
          </p:cNvPr>
          <p:cNvSpPr/>
          <p:nvPr/>
        </p:nvSpPr>
        <p:spPr>
          <a:xfrm>
            <a:off x="3665989" y="3137483"/>
            <a:ext cx="755009" cy="2139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B990A2-E313-40F9-BA7E-A00BD334B07E}"/>
              </a:ext>
            </a:extLst>
          </p:cNvPr>
          <p:cNvSpPr/>
          <p:nvPr/>
        </p:nvSpPr>
        <p:spPr>
          <a:xfrm>
            <a:off x="4722998" y="2853831"/>
            <a:ext cx="670314" cy="730451"/>
          </a:xfrm>
          <a:prstGeom prst="rect">
            <a:avLst/>
          </a:prstGeom>
          <a:solidFill>
            <a:srgbClr val="C0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257D69-6698-4D55-B40E-BF143079F8C4}"/>
              </a:ext>
            </a:extLst>
          </p:cNvPr>
          <p:cNvSpPr/>
          <p:nvPr/>
        </p:nvSpPr>
        <p:spPr>
          <a:xfrm>
            <a:off x="4764942" y="4501107"/>
            <a:ext cx="670313" cy="1127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5CC204-5A33-4C0B-B740-AF661566C9F2}"/>
              </a:ext>
            </a:extLst>
          </p:cNvPr>
          <p:cNvSpPr txBox="1"/>
          <p:nvPr/>
        </p:nvSpPr>
        <p:spPr>
          <a:xfrm>
            <a:off x="3408225" y="3969272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12V </a:t>
            </a:r>
            <a:r>
              <a:rPr lang="ko-KR" altLang="en-US" sz="1050" dirty="0"/>
              <a:t>배터리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66C28C-B391-473A-BB57-57B14432EBA2}"/>
              </a:ext>
            </a:extLst>
          </p:cNvPr>
          <p:cNvSpPr txBox="1"/>
          <p:nvPr/>
        </p:nvSpPr>
        <p:spPr>
          <a:xfrm>
            <a:off x="5316876" y="3081056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Servo motor</a:t>
            </a:r>
            <a:endParaRPr lang="ko-KR" altLang="en-US" sz="10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A43FEB-8D36-49DD-A60F-F963E49A49F9}"/>
              </a:ext>
            </a:extLst>
          </p:cNvPr>
          <p:cNvSpPr txBox="1"/>
          <p:nvPr/>
        </p:nvSpPr>
        <p:spPr>
          <a:xfrm>
            <a:off x="4465238" y="4210529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BLDC motor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43569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3C0B49C-07D1-4E4D-BA6C-2540C50904F1}"/>
              </a:ext>
            </a:extLst>
          </p:cNvPr>
          <p:cNvSpPr/>
          <p:nvPr/>
        </p:nvSpPr>
        <p:spPr>
          <a:xfrm>
            <a:off x="3023854" y="3590768"/>
            <a:ext cx="2822609" cy="2014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74" name="사다리꼴 73">
            <a:extLst>
              <a:ext uri="{FF2B5EF4-FFF2-40B4-BE49-F238E27FC236}">
                <a16:creationId xmlns:a16="http://schemas.microsoft.com/office/drawing/2014/main" id="{C99D78BD-050F-4C7A-B91B-AFCD75D41564}"/>
              </a:ext>
            </a:extLst>
          </p:cNvPr>
          <p:cNvSpPr/>
          <p:nvPr/>
        </p:nvSpPr>
        <p:spPr>
          <a:xfrm>
            <a:off x="3023854" y="1925400"/>
            <a:ext cx="2822608" cy="168562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53F5DEB-04B0-4E70-AF0A-E91F3564A48A}"/>
              </a:ext>
            </a:extLst>
          </p:cNvPr>
          <p:cNvSpPr/>
          <p:nvPr/>
        </p:nvSpPr>
        <p:spPr>
          <a:xfrm>
            <a:off x="3481053" y="5625110"/>
            <a:ext cx="1908208" cy="494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1A07289-0840-4D0C-BE5C-EAA56890B2E7}"/>
              </a:ext>
            </a:extLst>
          </p:cNvPr>
          <p:cNvSpPr/>
          <p:nvPr/>
        </p:nvSpPr>
        <p:spPr>
          <a:xfrm>
            <a:off x="4207760" y="1972324"/>
            <a:ext cx="454794" cy="203574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D666080-BA36-4DB7-BC05-56452E7B730B}"/>
              </a:ext>
            </a:extLst>
          </p:cNvPr>
          <p:cNvSpPr/>
          <p:nvPr/>
        </p:nvSpPr>
        <p:spPr>
          <a:xfrm>
            <a:off x="3648291" y="4144934"/>
            <a:ext cx="1573731" cy="19346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3C410C9-18CE-46A4-B379-33F4F72D1BBF}"/>
              </a:ext>
            </a:extLst>
          </p:cNvPr>
          <p:cNvSpPr/>
          <p:nvPr/>
        </p:nvSpPr>
        <p:spPr>
          <a:xfrm>
            <a:off x="3434131" y="2862058"/>
            <a:ext cx="308009" cy="9240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CC54E0FD-7F48-4F0D-94B4-2834F3D9F4F5}"/>
              </a:ext>
            </a:extLst>
          </p:cNvPr>
          <p:cNvCxnSpPr>
            <a:cxnSpLocks/>
            <a:stCxn id="76" idx="0"/>
            <a:endCxn id="78" idx="0"/>
          </p:cNvCxnSpPr>
          <p:nvPr/>
        </p:nvCxnSpPr>
        <p:spPr>
          <a:xfrm rot="16200000" flipH="1" flipV="1">
            <a:off x="3566780" y="1993680"/>
            <a:ext cx="889734" cy="847021"/>
          </a:xfrm>
          <a:prstGeom prst="curvedConnector3">
            <a:avLst>
              <a:gd name="adj1" fmla="val -589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834E0BAF-586F-4664-8329-C48210592C0E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3367868" y="4006351"/>
            <a:ext cx="500690" cy="60155"/>
          </a:xfrm>
          <a:prstGeom prst="curvedConnector3">
            <a:avLst>
              <a:gd name="adj1" fmla="val 83510"/>
            </a:avLst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52088B99-D14A-49AE-8434-0163A04057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49514" y="1704028"/>
            <a:ext cx="303546" cy="213719"/>
          </a:xfrm>
          <a:prstGeom prst="curved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E4B0751-DCCC-450B-891B-337F5958DC5D}"/>
              </a:ext>
            </a:extLst>
          </p:cNvPr>
          <p:cNvSpPr txBox="1"/>
          <p:nvPr/>
        </p:nvSpPr>
        <p:spPr>
          <a:xfrm>
            <a:off x="3868470" y="2271327"/>
            <a:ext cx="113337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0057FEE-9912-492B-B695-77A6988EAA99}"/>
              </a:ext>
            </a:extLst>
          </p:cNvPr>
          <p:cNvSpPr txBox="1"/>
          <p:nvPr/>
        </p:nvSpPr>
        <p:spPr>
          <a:xfrm>
            <a:off x="3142152" y="3319932"/>
            <a:ext cx="92913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DC-DC Converter</a:t>
            </a:r>
            <a:endParaRPr lang="ko-KR" altLang="en-US" sz="105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2ECAFF4-ECE7-41C7-9A1D-2A2390EA9FC0}"/>
              </a:ext>
            </a:extLst>
          </p:cNvPr>
          <p:cNvSpPr txBox="1"/>
          <p:nvPr/>
        </p:nvSpPr>
        <p:spPr>
          <a:xfrm>
            <a:off x="3902906" y="4937387"/>
            <a:ext cx="112240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Jetson </a:t>
            </a:r>
            <a:r>
              <a:rPr lang="en-US" altLang="ko-KR" sz="1050" dirty="0" err="1">
                <a:solidFill>
                  <a:schemeClr val="bg1"/>
                </a:solidFill>
              </a:rPr>
              <a:t>nano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2DEE71-0A69-451B-B68D-29093216034B}"/>
              </a:ext>
            </a:extLst>
          </p:cNvPr>
          <p:cNvSpPr txBox="1"/>
          <p:nvPr/>
        </p:nvSpPr>
        <p:spPr>
          <a:xfrm>
            <a:off x="4945783" y="1292272"/>
            <a:ext cx="2872110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4A7EBB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b="1" dirty="0"/>
              <a:t>배터리 충전 선</a:t>
            </a:r>
            <a:endParaRPr lang="en-US" altLang="ko-KR" b="1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바깥으로 향하게 하여 충전을 기존보다 쉽게 할 수 있음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86B0B01-2732-4387-B113-94E5A8DE3D84}"/>
              </a:ext>
            </a:extLst>
          </p:cNvPr>
          <p:cNvSpPr txBox="1"/>
          <p:nvPr/>
        </p:nvSpPr>
        <p:spPr>
          <a:xfrm>
            <a:off x="319563" y="2679524"/>
            <a:ext cx="2958760" cy="1384995"/>
          </a:xfrm>
          <a:prstGeom prst="rect">
            <a:avLst/>
          </a:prstGeom>
          <a:solidFill>
            <a:schemeClr val="bg1"/>
          </a:solidFill>
          <a:ln w="38100">
            <a:solidFill>
              <a:srgbClr val="C3D69B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b="1" dirty="0"/>
              <a:t>DC-DC Converter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방향을 바꿔 배터리와 이어지는 부분과 </a:t>
            </a:r>
            <a:r>
              <a:rPr lang="en-US" altLang="ko-KR" dirty="0"/>
              <a:t>Jetson </a:t>
            </a:r>
            <a:r>
              <a:rPr lang="en-US" altLang="ko-KR" dirty="0" err="1"/>
              <a:t>nano</a:t>
            </a:r>
            <a:r>
              <a:rPr lang="ko-KR" altLang="en-US" dirty="0"/>
              <a:t>와 이어지는 연결을 원활하게 함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나사로 아크릴 판과 고정해 움직이지 않도록 함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573BB6-2868-4187-BFE3-AF257120EDE0}"/>
              </a:ext>
            </a:extLst>
          </p:cNvPr>
          <p:cNvSpPr/>
          <p:nvPr/>
        </p:nvSpPr>
        <p:spPr>
          <a:xfrm>
            <a:off x="4135772" y="2504987"/>
            <a:ext cx="53816" cy="108150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09C0F71-05AE-4A0D-AC6F-69F1291C01F3}"/>
              </a:ext>
            </a:extLst>
          </p:cNvPr>
          <p:cNvSpPr/>
          <p:nvPr/>
        </p:nvSpPr>
        <p:spPr>
          <a:xfrm>
            <a:off x="4688584" y="2504987"/>
            <a:ext cx="53816" cy="108150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BF0050-2411-4894-B36F-EC23F25857C7}"/>
              </a:ext>
            </a:extLst>
          </p:cNvPr>
          <p:cNvSpPr/>
          <p:nvPr/>
        </p:nvSpPr>
        <p:spPr>
          <a:xfrm>
            <a:off x="4311941" y="4007654"/>
            <a:ext cx="260059" cy="4733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D94FC8-EF71-4535-AC53-7247AC5BA827}"/>
              </a:ext>
            </a:extLst>
          </p:cNvPr>
          <p:cNvSpPr/>
          <p:nvPr/>
        </p:nvSpPr>
        <p:spPr>
          <a:xfrm>
            <a:off x="4295487" y="1925193"/>
            <a:ext cx="260059" cy="4733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F5A7A14-B30E-40DA-9780-F0FA8E3590DC}"/>
              </a:ext>
            </a:extLst>
          </p:cNvPr>
          <p:cNvSpPr txBox="1"/>
          <p:nvPr/>
        </p:nvSpPr>
        <p:spPr>
          <a:xfrm>
            <a:off x="4799024" y="2687124"/>
            <a:ext cx="2973864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984807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b="1" dirty="0"/>
              <a:t>배터리 고정</a:t>
            </a:r>
            <a:endParaRPr lang="en-US" altLang="ko-KR" b="1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배터리가 고정될 수 있도록 철로 된 판을 세움 전선에 방해되지 않을 정도의 높이로 세움</a:t>
            </a:r>
            <a:endParaRPr lang="en-US" altLang="ko-KR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4B76E1B-E98E-479E-8527-D20CDE129BAA}"/>
              </a:ext>
            </a:extLst>
          </p:cNvPr>
          <p:cNvSpPr txBox="1"/>
          <p:nvPr/>
        </p:nvSpPr>
        <p:spPr>
          <a:xfrm>
            <a:off x="5389259" y="5112273"/>
            <a:ext cx="3023855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b="1" dirty="0"/>
              <a:t>Jetson </a:t>
            </a:r>
            <a:r>
              <a:rPr lang="en-US" altLang="ko-KR" b="1" dirty="0" err="1"/>
              <a:t>nano</a:t>
            </a:r>
            <a:endParaRPr lang="en-US" altLang="ko-KR" b="1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방향을 바꿔 전선</a:t>
            </a:r>
            <a:r>
              <a:rPr lang="en-US" altLang="ko-KR" dirty="0"/>
              <a:t>, SD</a:t>
            </a:r>
            <a:r>
              <a:rPr lang="ko-KR" altLang="en-US" dirty="0"/>
              <a:t>카드</a:t>
            </a:r>
            <a:r>
              <a:rPr lang="en-US" altLang="ko-KR" dirty="0"/>
              <a:t>, GPIO </a:t>
            </a:r>
            <a:r>
              <a:rPr lang="ko-KR" altLang="en-US" dirty="0"/>
              <a:t>연결에 방해되지 않게 함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2391E1-7FA8-476D-B739-4FC5F3363EA0}"/>
              </a:ext>
            </a:extLst>
          </p:cNvPr>
          <p:cNvSpPr/>
          <p:nvPr/>
        </p:nvSpPr>
        <p:spPr>
          <a:xfrm>
            <a:off x="3742140" y="5872359"/>
            <a:ext cx="1366755" cy="142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782689-EFB1-42D2-B415-D0904500C424}"/>
              </a:ext>
            </a:extLst>
          </p:cNvPr>
          <p:cNvSpPr/>
          <p:nvPr/>
        </p:nvSpPr>
        <p:spPr>
          <a:xfrm>
            <a:off x="5108895" y="4800520"/>
            <a:ext cx="113127" cy="561003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F631A7-E4FE-42EC-9EEC-E6FEB82B5B86}"/>
              </a:ext>
            </a:extLst>
          </p:cNvPr>
          <p:cNvSpPr/>
          <p:nvPr/>
        </p:nvSpPr>
        <p:spPr>
          <a:xfrm>
            <a:off x="3648290" y="4412609"/>
            <a:ext cx="326660" cy="1329113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D27294-576E-49A3-937F-F8093697F717}"/>
              </a:ext>
            </a:extLst>
          </p:cNvPr>
          <p:cNvSpPr txBox="1"/>
          <p:nvPr/>
        </p:nvSpPr>
        <p:spPr>
          <a:xfrm>
            <a:off x="2937258" y="4908556"/>
            <a:ext cx="127050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USB, HDMI, POWER </a:t>
            </a:r>
            <a:r>
              <a:rPr lang="ko-KR" altLang="en-US" sz="1050" dirty="0"/>
              <a:t>연결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7F362D8-C712-4003-94B5-69E54638ACBA}"/>
              </a:ext>
            </a:extLst>
          </p:cNvPr>
          <p:cNvSpPr txBox="1"/>
          <p:nvPr/>
        </p:nvSpPr>
        <p:spPr>
          <a:xfrm>
            <a:off x="3828855" y="5816401"/>
            <a:ext cx="12705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GPIO</a:t>
            </a:r>
            <a:endParaRPr lang="ko-KR" altLang="en-US" sz="105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62A4B24-90F3-4BA8-97CD-4D1C7DE3D1C8}"/>
              </a:ext>
            </a:extLst>
          </p:cNvPr>
          <p:cNvSpPr txBox="1"/>
          <p:nvPr/>
        </p:nvSpPr>
        <p:spPr>
          <a:xfrm>
            <a:off x="4754009" y="4793104"/>
            <a:ext cx="12705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SD Card</a:t>
            </a:r>
            <a:endParaRPr lang="ko-KR" alt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B947F2-7B00-4D1C-BB41-1CF51C51D372}"/>
              </a:ext>
            </a:extLst>
          </p:cNvPr>
          <p:cNvSpPr txBox="1"/>
          <p:nvPr/>
        </p:nvSpPr>
        <p:spPr>
          <a:xfrm>
            <a:off x="2430349" y="2154772"/>
            <a:ext cx="120531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아크릴 판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0F6122A4-6F26-4B0B-95C2-389BFD7C1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96132"/>
            <a:ext cx="8229600" cy="5016500"/>
          </a:xfrm>
        </p:spPr>
        <p:txBody>
          <a:bodyPr/>
          <a:lstStyle/>
          <a:p>
            <a:r>
              <a:rPr lang="ko-KR" altLang="en-US" dirty="0"/>
              <a:t>차량 상부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FAF96876-DFF8-4BCE-AADE-9A8D11E67499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3202162" y="4172058"/>
            <a:ext cx="819472" cy="47524"/>
          </a:xfrm>
          <a:prstGeom prst="curvedConnector3">
            <a:avLst>
              <a:gd name="adj1" fmla="val 10323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58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B6357A28-843E-4965-93F4-8607E8C8D82A}"/>
              </a:ext>
            </a:extLst>
          </p:cNvPr>
          <p:cNvCxnSpPr>
            <a:cxnSpLocks/>
            <a:stCxn id="49" idx="1"/>
            <a:endCxn id="54" idx="0"/>
          </p:cNvCxnSpPr>
          <p:nvPr/>
        </p:nvCxnSpPr>
        <p:spPr>
          <a:xfrm rot="10800000" flipV="1">
            <a:off x="3245314" y="3173174"/>
            <a:ext cx="566256" cy="989808"/>
          </a:xfrm>
          <a:prstGeom prst="curved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0B4879-BF91-4E4D-83A5-E59877EEE7EB}"/>
              </a:ext>
            </a:extLst>
          </p:cNvPr>
          <p:cNvSpPr/>
          <p:nvPr/>
        </p:nvSpPr>
        <p:spPr>
          <a:xfrm>
            <a:off x="3679444" y="3359572"/>
            <a:ext cx="1233181" cy="346207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155" name="내용 개체 틀 2">
            <a:extLst>
              <a:ext uri="{FF2B5EF4-FFF2-40B4-BE49-F238E27FC236}">
                <a16:creationId xmlns:a16="http://schemas.microsoft.com/office/drawing/2014/main" id="{0E59A3C0-D640-4352-95F9-278B838D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r>
              <a:rPr lang="ko-KR" altLang="en-US" dirty="0"/>
              <a:t>차량 상부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22C82A-DEF0-464C-A39E-4E7BD3FCAB16}"/>
              </a:ext>
            </a:extLst>
          </p:cNvPr>
          <p:cNvSpPr/>
          <p:nvPr/>
        </p:nvSpPr>
        <p:spPr>
          <a:xfrm>
            <a:off x="2840545" y="4198471"/>
            <a:ext cx="3036814" cy="92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85C401-E48B-484A-AF5A-A5455FF7B775}"/>
              </a:ext>
            </a:extLst>
          </p:cNvPr>
          <p:cNvSpPr/>
          <p:nvPr/>
        </p:nvSpPr>
        <p:spPr>
          <a:xfrm>
            <a:off x="3931113" y="3881948"/>
            <a:ext cx="746620" cy="31878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0993ED-AA9D-4E0C-9BCB-2F5D847FF44B}"/>
              </a:ext>
            </a:extLst>
          </p:cNvPr>
          <p:cNvSpPr/>
          <p:nvPr/>
        </p:nvSpPr>
        <p:spPr>
          <a:xfrm>
            <a:off x="3744458" y="3814836"/>
            <a:ext cx="67112" cy="394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AF6B1E1-A1A7-40AA-AA7B-032BF3C0295E}"/>
              </a:ext>
            </a:extLst>
          </p:cNvPr>
          <p:cNvSpPr/>
          <p:nvPr/>
        </p:nvSpPr>
        <p:spPr>
          <a:xfrm>
            <a:off x="4845513" y="3814836"/>
            <a:ext cx="67112" cy="394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64F01C-A09D-4DB3-92E6-16817F82993F}"/>
              </a:ext>
            </a:extLst>
          </p:cNvPr>
          <p:cNvSpPr/>
          <p:nvPr/>
        </p:nvSpPr>
        <p:spPr>
          <a:xfrm>
            <a:off x="3507469" y="3705779"/>
            <a:ext cx="1593908" cy="92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1F7811-5AF9-451C-9074-853808B7DA48}"/>
              </a:ext>
            </a:extLst>
          </p:cNvPr>
          <p:cNvSpPr/>
          <p:nvPr/>
        </p:nvSpPr>
        <p:spPr>
          <a:xfrm>
            <a:off x="3811570" y="3431200"/>
            <a:ext cx="966831" cy="274579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889ABE-C667-4E56-9BF1-99A185A989BC}"/>
              </a:ext>
            </a:extLst>
          </p:cNvPr>
          <p:cNvSpPr/>
          <p:nvPr/>
        </p:nvSpPr>
        <p:spPr>
          <a:xfrm>
            <a:off x="3811570" y="2990553"/>
            <a:ext cx="966831" cy="3652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E412F22-7F3E-4DF4-85C0-7E94AE61A3F0}"/>
              </a:ext>
            </a:extLst>
          </p:cNvPr>
          <p:cNvSpPr txBox="1"/>
          <p:nvPr/>
        </p:nvSpPr>
        <p:spPr>
          <a:xfrm>
            <a:off x="3662837" y="3433395"/>
            <a:ext cx="1283167" cy="253916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Depth Camera</a:t>
            </a:r>
            <a:endParaRPr lang="ko-KR" altLang="en-US" sz="105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9C541B6-E783-47F8-A838-269EC034737E}"/>
              </a:ext>
            </a:extLst>
          </p:cNvPr>
          <p:cNvSpPr txBox="1"/>
          <p:nvPr/>
        </p:nvSpPr>
        <p:spPr>
          <a:xfrm>
            <a:off x="3994906" y="3023118"/>
            <a:ext cx="61902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LiDAR</a:t>
            </a:r>
            <a:endParaRPr lang="ko-KR" altLang="en-US" sz="105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296966B-0117-4A17-AA11-4B3938CFBCB7}"/>
              </a:ext>
            </a:extLst>
          </p:cNvPr>
          <p:cNvSpPr txBox="1"/>
          <p:nvPr/>
        </p:nvSpPr>
        <p:spPr>
          <a:xfrm>
            <a:off x="3737734" y="3914380"/>
            <a:ext cx="113337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B4649E-59EB-4617-B8D8-626C14A9E3FC}"/>
              </a:ext>
            </a:extLst>
          </p:cNvPr>
          <p:cNvSpPr txBox="1"/>
          <p:nvPr/>
        </p:nvSpPr>
        <p:spPr>
          <a:xfrm>
            <a:off x="4967062" y="2461683"/>
            <a:ext cx="3405411" cy="954107"/>
          </a:xfrm>
          <a:prstGeom prst="rect">
            <a:avLst/>
          </a:prstGeom>
          <a:noFill/>
          <a:ln w="38100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b="1" dirty="0"/>
              <a:t>LiDAR</a:t>
            </a:r>
          </a:p>
          <a:p>
            <a:pPr marL="171450" indent="-171450" algn="l">
              <a:buFontTx/>
              <a:buChar char="-"/>
            </a:pPr>
            <a:r>
              <a:rPr lang="ko-KR" altLang="en-US" dirty="0"/>
              <a:t>차의 중심부</a:t>
            </a:r>
            <a:r>
              <a:rPr lang="en-US" altLang="ko-KR" dirty="0"/>
              <a:t>, </a:t>
            </a:r>
            <a:r>
              <a:rPr lang="ko-KR" altLang="en-US" dirty="0"/>
              <a:t>제일 윗부분에 고정시키기 위해 </a:t>
            </a:r>
            <a:r>
              <a:rPr lang="en-US" altLang="ko-KR" dirty="0"/>
              <a:t>Jetson </a:t>
            </a:r>
            <a:r>
              <a:rPr lang="en-US" altLang="ko-KR" dirty="0" err="1"/>
              <a:t>nano</a:t>
            </a:r>
            <a:r>
              <a:rPr lang="ko-KR" altLang="en-US" dirty="0"/>
              <a:t>와 </a:t>
            </a:r>
            <a:r>
              <a:rPr lang="en-US" altLang="ko-KR" dirty="0"/>
              <a:t>7.4V</a:t>
            </a:r>
            <a:r>
              <a:rPr lang="ko-KR" altLang="en-US" dirty="0"/>
              <a:t> 배터리사이에 아크릴 판을 올려 위치시킨다</a:t>
            </a:r>
            <a:r>
              <a:rPr lang="en-US" altLang="ko-KR" dirty="0"/>
              <a:t>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C4EF6F0-A809-4EE2-AEF3-8BDAF1F87BFA}"/>
              </a:ext>
            </a:extLst>
          </p:cNvPr>
          <p:cNvSpPr txBox="1"/>
          <p:nvPr/>
        </p:nvSpPr>
        <p:spPr>
          <a:xfrm>
            <a:off x="457195" y="3302305"/>
            <a:ext cx="2735683" cy="738664"/>
          </a:xfrm>
          <a:prstGeom prst="rect">
            <a:avLst/>
          </a:prstGeom>
          <a:noFill/>
          <a:ln w="38100">
            <a:solidFill>
              <a:srgbClr val="C4BD97"/>
            </a:solidFill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b="1" dirty="0"/>
              <a:t>Depth Camera</a:t>
            </a:r>
          </a:p>
          <a:p>
            <a:pPr algn="l"/>
            <a:r>
              <a:rPr lang="en-US" altLang="ko-KR" dirty="0"/>
              <a:t>- LiDAR</a:t>
            </a:r>
            <a:r>
              <a:rPr lang="ko-KR" altLang="en-US" dirty="0"/>
              <a:t>에 방해되지 않을 높이로 아크릴 판 위에 위치시킨다</a:t>
            </a:r>
            <a:r>
              <a:rPr lang="en-US" altLang="ko-KR" dirty="0"/>
              <a:t>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8160FF3-E52A-4B86-8278-60160B29D29E}"/>
              </a:ext>
            </a:extLst>
          </p:cNvPr>
          <p:cNvSpPr txBox="1"/>
          <p:nvPr/>
        </p:nvSpPr>
        <p:spPr>
          <a:xfrm>
            <a:off x="4951767" y="3621901"/>
            <a:ext cx="3080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50" b="1" dirty="0"/>
              <a:t>아크릴판</a:t>
            </a:r>
            <a:endParaRPr lang="en-US" altLang="ko-KR" sz="105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FF01C2-F6C4-470F-8570-869C918F6159}"/>
              </a:ext>
            </a:extLst>
          </p:cNvPr>
          <p:cNvSpPr txBox="1"/>
          <p:nvPr/>
        </p:nvSpPr>
        <p:spPr>
          <a:xfrm>
            <a:off x="4770012" y="3885019"/>
            <a:ext cx="1360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50" b="1" dirty="0"/>
              <a:t>아크릴 지지대</a:t>
            </a:r>
            <a:endParaRPr lang="en-US" altLang="ko-KR" sz="105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5AECF4-4594-43AD-BD9A-211CA6993D7F}"/>
              </a:ext>
            </a:extLst>
          </p:cNvPr>
          <p:cNvSpPr/>
          <p:nvPr/>
        </p:nvSpPr>
        <p:spPr>
          <a:xfrm>
            <a:off x="2983158" y="4162982"/>
            <a:ext cx="524311" cy="4571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1786F23D-2A74-48A1-8C17-42339548B97B}"/>
              </a:ext>
            </a:extLst>
          </p:cNvPr>
          <p:cNvCxnSpPr>
            <a:cxnSpLocks/>
            <a:endCxn id="54" idx="0"/>
          </p:cNvCxnSpPr>
          <p:nvPr/>
        </p:nvCxnSpPr>
        <p:spPr>
          <a:xfrm rot="5400000">
            <a:off x="3222244" y="3573652"/>
            <a:ext cx="612401" cy="56625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955A58-7F8B-4290-8026-7DFE9934B568}"/>
              </a:ext>
            </a:extLst>
          </p:cNvPr>
          <p:cNvSpPr/>
          <p:nvPr/>
        </p:nvSpPr>
        <p:spPr>
          <a:xfrm>
            <a:off x="2138053" y="4397060"/>
            <a:ext cx="763398" cy="1250550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DC36A0B-01BC-4ACA-94A8-F610154AD383}"/>
              </a:ext>
            </a:extLst>
          </p:cNvPr>
          <p:cNvSpPr/>
          <p:nvPr/>
        </p:nvSpPr>
        <p:spPr>
          <a:xfrm>
            <a:off x="5802762" y="4397782"/>
            <a:ext cx="763398" cy="1250550"/>
          </a:xfrm>
          <a:prstGeom prst="round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C7D692-A51F-4461-AA4E-7FAB24D81D91}"/>
              </a:ext>
            </a:extLst>
          </p:cNvPr>
          <p:cNvSpPr/>
          <p:nvPr/>
        </p:nvSpPr>
        <p:spPr>
          <a:xfrm>
            <a:off x="2900908" y="4866421"/>
            <a:ext cx="2916087" cy="235072"/>
          </a:xfrm>
          <a:prstGeom prst="rect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BF8913-A32C-40B7-BB03-47F18F8ABDD1}"/>
              </a:ext>
            </a:extLst>
          </p:cNvPr>
          <p:cNvSpPr/>
          <p:nvPr/>
        </p:nvSpPr>
        <p:spPr>
          <a:xfrm>
            <a:off x="4650067" y="4423910"/>
            <a:ext cx="856913" cy="4515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6406B2-00D8-47F2-86C7-4F9BE10BD26C}"/>
              </a:ext>
            </a:extLst>
          </p:cNvPr>
          <p:cNvSpPr/>
          <p:nvPr/>
        </p:nvSpPr>
        <p:spPr>
          <a:xfrm>
            <a:off x="3185057" y="4526703"/>
            <a:ext cx="776464" cy="331066"/>
          </a:xfrm>
          <a:prstGeom prst="rect">
            <a:avLst/>
          </a:prstGeom>
          <a:solidFill>
            <a:srgbClr val="C0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20DAB-969D-4D73-8E0A-5044300D6C33}"/>
              </a:ext>
            </a:extLst>
          </p:cNvPr>
          <p:cNvSpPr/>
          <p:nvPr/>
        </p:nvSpPr>
        <p:spPr>
          <a:xfrm>
            <a:off x="4946004" y="4298479"/>
            <a:ext cx="687027" cy="9227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FFAB06-ACDB-401D-BE96-8927D1A95B27}"/>
              </a:ext>
            </a:extLst>
          </p:cNvPr>
          <p:cNvSpPr/>
          <p:nvPr/>
        </p:nvSpPr>
        <p:spPr>
          <a:xfrm>
            <a:off x="4212598" y="4694373"/>
            <a:ext cx="187887" cy="16269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833999-E2DE-47E7-A9B2-173C7CFF38A2}"/>
              </a:ext>
            </a:extLst>
          </p:cNvPr>
          <p:cNvSpPr txBox="1"/>
          <p:nvPr/>
        </p:nvSpPr>
        <p:spPr>
          <a:xfrm>
            <a:off x="4473476" y="4521806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12V </a:t>
            </a:r>
            <a:r>
              <a:rPr lang="ko-KR" altLang="en-US" sz="1050" dirty="0"/>
              <a:t>배터리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FD639B-C29C-484A-AE09-BC02ADDF235A}"/>
              </a:ext>
            </a:extLst>
          </p:cNvPr>
          <p:cNvSpPr txBox="1"/>
          <p:nvPr/>
        </p:nvSpPr>
        <p:spPr>
          <a:xfrm>
            <a:off x="2944821" y="4585637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Servo_motor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8CC67-7107-4F0E-B366-04541F51B9CE}"/>
              </a:ext>
            </a:extLst>
          </p:cNvPr>
          <p:cNvSpPr txBox="1"/>
          <p:nvPr/>
        </p:nvSpPr>
        <p:spPr>
          <a:xfrm>
            <a:off x="4674232" y="4227052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VESC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1264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155" name="내용 개체 틀 2">
            <a:extLst>
              <a:ext uri="{FF2B5EF4-FFF2-40B4-BE49-F238E27FC236}">
                <a16:creationId xmlns:a16="http://schemas.microsoft.com/office/drawing/2014/main" id="{0E59A3C0-D640-4352-95F9-278B838D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/>
          <a:lstStyle/>
          <a:p>
            <a:r>
              <a:rPr lang="ko-KR" altLang="en-US" dirty="0"/>
              <a:t>차량 상부 </a:t>
            </a:r>
            <a:r>
              <a:rPr lang="en-US" altLang="ko-KR" dirty="0"/>
              <a:t>2_</a:t>
            </a:r>
            <a:r>
              <a:rPr lang="ko-KR" altLang="en-US" dirty="0"/>
              <a:t>옆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DDA1E8-3C13-4B28-A88F-6B0E691732D4}"/>
              </a:ext>
            </a:extLst>
          </p:cNvPr>
          <p:cNvSpPr/>
          <p:nvPr/>
        </p:nvSpPr>
        <p:spPr>
          <a:xfrm>
            <a:off x="2265028" y="3775046"/>
            <a:ext cx="4991450" cy="142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64CA9C-4FFF-43E8-8ED0-214C70F70CA8}"/>
              </a:ext>
            </a:extLst>
          </p:cNvPr>
          <p:cNvSpPr/>
          <p:nvPr/>
        </p:nvSpPr>
        <p:spPr>
          <a:xfrm>
            <a:off x="2348918" y="3399799"/>
            <a:ext cx="2885813" cy="37524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07EA8C-C5E7-499A-BC54-562D0756375C}"/>
              </a:ext>
            </a:extLst>
          </p:cNvPr>
          <p:cNvSpPr/>
          <p:nvPr/>
        </p:nvSpPr>
        <p:spPr>
          <a:xfrm>
            <a:off x="5253606" y="3275901"/>
            <a:ext cx="1900107" cy="4991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3CA799-9BBF-4A6F-B258-E66E83A8A12A}"/>
              </a:ext>
            </a:extLst>
          </p:cNvPr>
          <p:cNvSpPr/>
          <p:nvPr/>
        </p:nvSpPr>
        <p:spPr>
          <a:xfrm>
            <a:off x="4479722" y="3108121"/>
            <a:ext cx="1082179" cy="666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9B5585-C318-419F-83A1-3A13B24A80E2}"/>
              </a:ext>
            </a:extLst>
          </p:cNvPr>
          <p:cNvSpPr/>
          <p:nvPr/>
        </p:nvSpPr>
        <p:spPr>
          <a:xfrm>
            <a:off x="5561901" y="3371405"/>
            <a:ext cx="285226" cy="282968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44C6E4-AEEC-4B43-8D1F-54E705269008}"/>
              </a:ext>
            </a:extLst>
          </p:cNvPr>
          <p:cNvSpPr/>
          <p:nvPr/>
        </p:nvSpPr>
        <p:spPr>
          <a:xfrm>
            <a:off x="6002321" y="3371405"/>
            <a:ext cx="343949" cy="29555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7C9F21-910A-4538-BE76-DBBBBF9FA1CF}"/>
              </a:ext>
            </a:extLst>
          </p:cNvPr>
          <p:cNvSpPr/>
          <p:nvPr/>
        </p:nvSpPr>
        <p:spPr>
          <a:xfrm>
            <a:off x="6490981" y="3371405"/>
            <a:ext cx="343949" cy="29555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7DC3FA-2911-48E1-ABAF-4D4460F7182D}"/>
              </a:ext>
            </a:extLst>
          </p:cNvPr>
          <p:cNvSpPr/>
          <p:nvPr/>
        </p:nvSpPr>
        <p:spPr>
          <a:xfrm>
            <a:off x="5377344" y="3739602"/>
            <a:ext cx="624977" cy="4571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EC9C4184-7C45-486D-AEDA-A5F19285E405}"/>
              </a:ext>
            </a:extLst>
          </p:cNvPr>
          <p:cNvCxnSpPr>
            <a:cxnSpLocks/>
          </p:cNvCxnSpPr>
          <p:nvPr/>
        </p:nvCxnSpPr>
        <p:spPr>
          <a:xfrm flipV="1">
            <a:off x="5687736" y="3479494"/>
            <a:ext cx="520118" cy="2829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C99955-41CF-46AD-8291-28EFAF3CAEDB}"/>
              </a:ext>
            </a:extLst>
          </p:cNvPr>
          <p:cNvCxnSpPr>
            <a:cxnSpLocks/>
          </p:cNvCxnSpPr>
          <p:nvPr/>
        </p:nvCxnSpPr>
        <p:spPr>
          <a:xfrm>
            <a:off x="2457975" y="3917659"/>
            <a:ext cx="0" cy="108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C4EF21-8970-43FF-B6D4-FA9962B26E43}"/>
              </a:ext>
            </a:extLst>
          </p:cNvPr>
          <p:cNvSpPr/>
          <p:nvPr/>
        </p:nvSpPr>
        <p:spPr>
          <a:xfrm>
            <a:off x="5377344" y="3905914"/>
            <a:ext cx="624977" cy="4571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491152-DA0B-47D2-98D6-A8B10C5F0E78}"/>
              </a:ext>
            </a:extLst>
          </p:cNvPr>
          <p:cNvCxnSpPr>
            <a:cxnSpLocks/>
          </p:cNvCxnSpPr>
          <p:nvPr/>
        </p:nvCxnSpPr>
        <p:spPr>
          <a:xfrm>
            <a:off x="2457975" y="4025747"/>
            <a:ext cx="3246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F1E0340-3A8F-41D1-B1DC-9FA74AB4ADF9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5689833" y="3951633"/>
            <a:ext cx="14682" cy="574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BF68B6-2A47-4439-A6E0-53BF21CA6DEA}"/>
              </a:ext>
            </a:extLst>
          </p:cNvPr>
          <p:cNvSpPr/>
          <p:nvPr/>
        </p:nvSpPr>
        <p:spPr>
          <a:xfrm>
            <a:off x="4563612" y="2927758"/>
            <a:ext cx="880844" cy="17510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962047F-4B92-4C57-807A-8D67EBA2E99E}"/>
              </a:ext>
            </a:extLst>
          </p:cNvPr>
          <p:cNvSpPr/>
          <p:nvPr/>
        </p:nvSpPr>
        <p:spPr>
          <a:xfrm>
            <a:off x="4748169" y="2754720"/>
            <a:ext cx="662731" cy="175105"/>
          </a:xfrm>
          <a:prstGeom prst="round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BF0A3C-C54D-4C1E-880C-41D357598EA9}"/>
              </a:ext>
            </a:extLst>
          </p:cNvPr>
          <p:cNvSpPr/>
          <p:nvPr/>
        </p:nvSpPr>
        <p:spPr>
          <a:xfrm>
            <a:off x="3764559" y="3015310"/>
            <a:ext cx="411060" cy="17510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68BC4-E32F-4974-84A8-9F192D2BA197}"/>
              </a:ext>
            </a:extLst>
          </p:cNvPr>
          <p:cNvSpPr/>
          <p:nvPr/>
        </p:nvSpPr>
        <p:spPr>
          <a:xfrm>
            <a:off x="3533863" y="3192010"/>
            <a:ext cx="820024" cy="584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CE67AA-B46A-4DC0-A6CD-D10AAF8D6A30}"/>
              </a:ext>
            </a:extLst>
          </p:cNvPr>
          <p:cNvSpPr txBox="1"/>
          <p:nvPr/>
        </p:nvSpPr>
        <p:spPr>
          <a:xfrm>
            <a:off x="5234731" y="2715697"/>
            <a:ext cx="93956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LiDAR</a:t>
            </a:r>
            <a:endParaRPr lang="ko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10831A-BD25-4A98-B850-2D54CFC5B4AB}"/>
              </a:ext>
            </a:extLst>
          </p:cNvPr>
          <p:cNvSpPr txBox="1"/>
          <p:nvPr/>
        </p:nvSpPr>
        <p:spPr>
          <a:xfrm>
            <a:off x="2520885" y="2950673"/>
            <a:ext cx="122899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Depth Camera</a:t>
            </a:r>
            <a:endParaRPr lang="ko-KR" altLang="en-US" sz="105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BE7456-D737-4462-AC55-5E9202AB1387}"/>
              </a:ext>
            </a:extLst>
          </p:cNvPr>
          <p:cNvSpPr txBox="1"/>
          <p:nvPr/>
        </p:nvSpPr>
        <p:spPr>
          <a:xfrm>
            <a:off x="3429539" y="4104148"/>
            <a:ext cx="2006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Depth </a:t>
            </a:r>
            <a:r>
              <a:rPr lang="en-US" altLang="ko-KR" sz="1050" b="1" dirty="0" err="1"/>
              <a:t>Camer</a:t>
            </a:r>
            <a:r>
              <a:rPr lang="en-US" altLang="ko-KR" sz="1050" b="1" dirty="0"/>
              <a:t>, LiDAR</a:t>
            </a:r>
            <a:r>
              <a:rPr lang="ko-KR" altLang="en-US" sz="1050" b="1" dirty="0"/>
              <a:t>에서 </a:t>
            </a:r>
            <a:r>
              <a:rPr lang="en-US" altLang="ko-KR" sz="1050" b="1" dirty="0"/>
              <a:t>Jetson </a:t>
            </a:r>
            <a:r>
              <a:rPr lang="en-US" altLang="ko-KR" sz="1050" b="1" dirty="0" err="1"/>
              <a:t>nano</a:t>
            </a:r>
            <a:r>
              <a:rPr lang="ko-KR" altLang="en-US" sz="1050" b="1" dirty="0"/>
              <a:t>로 연결되는 전선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F5C4E1-8873-4462-B5B6-79745130CF0A}"/>
              </a:ext>
            </a:extLst>
          </p:cNvPr>
          <p:cNvSpPr txBox="1"/>
          <p:nvPr/>
        </p:nvSpPr>
        <p:spPr>
          <a:xfrm>
            <a:off x="2348918" y="3461434"/>
            <a:ext cx="113337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7.4V </a:t>
            </a:r>
            <a:r>
              <a:rPr lang="ko-KR" altLang="en-US" sz="1050" dirty="0"/>
              <a:t>배터리</a:t>
            </a:r>
          </a:p>
        </p:txBody>
      </p:sp>
    </p:spTree>
    <p:extLst>
      <p:ext uri="{BB962C8B-B14F-4D97-AF65-F5344CB8AC3E}">
        <p14:creationId xmlns:p14="http://schemas.microsoft.com/office/powerpoint/2010/main" val="285357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r>
              <a:rPr lang="ko-KR" altLang="en-US" dirty="0"/>
              <a:t>수정할 차량 플랫폼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255BA7-66A8-4DB9-ACB7-3D7731A8FFA1}"/>
              </a:ext>
            </a:extLst>
          </p:cNvPr>
          <p:cNvSpPr/>
          <p:nvPr/>
        </p:nvSpPr>
        <p:spPr>
          <a:xfrm>
            <a:off x="3160696" y="3258687"/>
            <a:ext cx="2822609" cy="2014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E57A3DC6-EF4B-4457-A1FE-227C605E2AF3}"/>
              </a:ext>
            </a:extLst>
          </p:cNvPr>
          <p:cNvSpPr/>
          <p:nvPr/>
        </p:nvSpPr>
        <p:spPr>
          <a:xfrm>
            <a:off x="3160696" y="1573063"/>
            <a:ext cx="2822608" cy="168562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9D6346-8255-4890-8A88-3F111FB66326}"/>
              </a:ext>
            </a:extLst>
          </p:cNvPr>
          <p:cNvSpPr/>
          <p:nvPr/>
        </p:nvSpPr>
        <p:spPr>
          <a:xfrm>
            <a:off x="3617895" y="5272773"/>
            <a:ext cx="1908208" cy="494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15E958-F52F-45C3-9875-8B2DB3CED392}"/>
              </a:ext>
            </a:extLst>
          </p:cNvPr>
          <p:cNvSpPr/>
          <p:nvPr/>
        </p:nvSpPr>
        <p:spPr>
          <a:xfrm>
            <a:off x="5073096" y="3016595"/>
            <a:ext cx="475931" cy="1317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91645F-ADE9-4A09-863C-7E84438F911D}"/>
              </a:ext>
            </a:extLst>
          </p:cNvPr>
          <p:cNvSpPr/>
          <p:nvPr/>
        </p:nvSpPr>
        <p:spPr>
          <a:xfrm>
            <a:off x="4840447" y="2077486"/>
            <a:ext cx="475931" cy="348315"/>
          </a:xfrm>
          <a:prstGeom prst="rect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9F10CC-6FAA-49AF-AC42-EB7261500E3F}"/>
              </a:ext>
            </a:extLst>
          </p:cNvPr>
          <p:cNvSpPr/>
          <p:nvPr/>
        </p:nvSpPr>
        <p:spPr>
          <a:xfrm>
            <a:off x="3800213" y="4750302"/>
            <a:ext cx="475931" cy="348315"/>
          </a:xfrm>
          <a:prstGeom prst="rect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3D59F-D4A3-46E7-848B-6F2DDB4CC9D0}"/>
              </a:ext>
            </a:extLst>
          </p:cNvPr>
          <p:cNvSpPr txBox="1"/>
          <p:nvPr/>
        </p:nvSpPr>
        <p:spPr>
          <a:xfrm>
            <a:off x="4675793" y="3517212"/>
            <a:ext cx="1270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VESC</a:t>
            </a:r>
            <a:endParaRPr lang="ko-KR" altLang="en-US" sz="105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BC0766C-A4AF-45E0-A11B-3283DF0F87A4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5667792" y="2437519"/>
            <a:ext cx="222347" cy="935806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F5E06D-2021-4AC5-B745-38C8AEC5EB06}"/>
              </a:ext>
            </a:extLst>
          </p:cNvPr>
          <p:cNvCxnSpPr>
            <a:cxnSpLocks/>
          </p:cNvCxnSpPr>
          <p:nvPr/>
        </p:nvCxnSpPr>
        <p:spPr>
          <a:xfrm>
            <a:off x="6241497" y="2787865"/>
            <a:ext cx="1177" cy="33780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F9A8F2-9F12-47B1-9A19-3F4BB688DEB7}"/>
              </a:ext>
            </a:extLst>
          </p:cNvPr>
          <p:cNvCxnSpPr>
            <a:cxnSpLocks/>
          </p:cNvCxnSpPr>
          <p:nvPr/>
        </p:nvCxnSpPr>
        <p:spPr>
          <a:xfrm flipH="1" flipV="1">
            <a:off x="2902504" y="6144341"/>
            <a:ext cx="3338993" cy="215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F1E941F-2A7B-4534-A226-1E43B5DFC06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311062" y="4333666"/>
            <a:ext cx="5316" cy="56203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705A9D0-8B0F-49C2-84FC-A9C299FE97DC}"/>
              </a:ext>
            </a:extLst>
          </p:cNvPr>
          <p:cNvCxnSpPr>
            <a:cxnSpLocks/>
          </p:cNvCxnSpPr>
          <p:nvPr/>
        </p:nvCxnSpPr>
        <p:spPr>
          <a:xfrm flipH="1">
            <a:off x="4974672" y="4895703"/>
            <a:ext cx="3363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C28C691-B0CF-4DA5-8D8D-153156BCED2B}"/>
              </a:ext>
            </a:extLst>
          </p:cNvPr>
          <p:cNvCxnSpPr>
            <a:cxnSpLocks/>
          </p:cNvCxnSpPr>
          <p:nvPr/>
        </p:nvCxnSpPr>
        <p:spPr>
          <a:xfrm flipV="1">
            <a:off x="4974672" y="2231710"/>
            <a:ext cx="0" cy="266399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DEE9F87F-E1D4-4B77-921C-6072FD8E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96132"/>
            <a:ext cx="8229600" cy="5016500"/>
          </a:xfrm>
        </p:spPr>
        <p:txBody>
          <a:bodyPr/>
          <a:lstStyle/>
          <a:p>
            <a:r>
              <a:rPr lang="ko-KR" altLang="en-US" dirty="0"/>
              <a:t>차량 상부 뒷면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450939-5CC8-4B90-B700-AA5BCFA9243A}"/>
              </a:ext>
            </a:extLst>
          </p:cNvPr>
          <p:cNvSpPr txBox="1"/>
          <p:nvPr/>
        </p:nvSpPr>
        <p:spPr>
          <a:xfrm>
            <a:off x="6245206" y="3302042"/>
            <a:ext cx="217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12v </a:t>
            </a:r>
            <a:r>
              <a:rPr lang="ko-KR" altLang="en-US" sz="1200" b="1" dirty="0"/>
              <a:t>충선기와 연결되는 전선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7DCDE0-3D6D-41A2-809B-6A0E5C99B062}"/>
              </a:ext>
            </a:extLst>
          </p:cNvPr>
          <p:cNvSpPr txBox="1"/>
          <p:nvPr/>
        </p:nvSpPr>
        <p:spPr>
          <a:xfrm>
            <a:off x="2374088" y="3302042"/>
            <a:ext cx="2451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Jetson </a:t>
            </a:r>
            <a:r>
              <a:rPr lang="en-US" altLang="ko-KR" sz="1200" b="1" dirty="0" err="1"/>
              <a:t>nano</a:t>
            </a:r>
            <a:r>
              <a:rPr lang="ko-KR" altLang="en-US" sz="1200" b="1" dirty="0"/>
              <a:t>와 연결되는 전선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18D569-F02E-404E-BF46-37890B95EECE}"/>
              </a:ext>
            </a:extLst>
          </p:cNvPr>
          <p:cNvSpPr txBox="1"/>
          <p:nvPr/>
        </p:nvSpPr>
        <p:spPr>
          <a:xfrm>
            <a:off x="2271177" y="1963303"/>
            <a:ext cx="266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Jetson </a:t>
            </a:r>
            <a:r>
              <a:rPr lang="en-US" altLang="ko-KR" sz="1200" b="1" dirty="0" err="1"/>
              <a:t>nano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USB </a:t>
            </a:r>
            <a:r>
              <a:rPr lang="ko-KR" altLang="en-US" sz="1200" b="1" dirty="0"/>
              <a:t>단자와 연결되는 전선을 이어줄 구멍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69B46F-FD63-4C48-B08E-B63F3B047253}"/>
              </a:ext>
            </a:extLst>
          </p:cNvPr>
          <p:cNvSpPr txBox="1"/>
          <p:nvPr/>
        </p:nvSpPr>
        <p:spPr>
          <a:xfrm>
            <a:off x="716571" y="4716710"/>
            <a:ext cx="305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/>
              <a:t>Depth </a:t>
            </a:r>
            <a:r>
              <a:rPr lang="en-US" altLang="ko-KR" sz="1200" b="1" dirty="0" err="1"/>
              <a:t>Camer</a:t>
            </a:r>
            <a:r>
              <a:rPr lang="en-US" altLang="ko-KR" sz="1200" b="1" dirty="0"/>
              <a:t>, LiDAR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Jetson </a:t>
            </a:r>
            <a:r>
              <a:rPr lang="en-US" altLang="ko-KR" sz="1200" b="1" dirty="0" err="1"/>
              <a:t>nano</a:t>
            </a:r>
            <a:r>
              <a:rPr lang="ko-KR" altLang="en-US" sz="1200" b="1" dirty="0"/>
              <a:t>로 이어지는 전선을 정리하기 위한 구멍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FE9262-5737-4380-AAFE-8CE58BB4CBAD}"/>
              </a:ext>
            </a:extLst>
          </p:cNvPr>
          <p:cNvCxnSpPr>
            <a:cxnSpLocks/>
          </p:cNvCxnSpPr>
          <p:nvPr/>
        </p:nvCxnSpPr>
        <p:spPr>
          <a:xfrm>
            <a:off x="4009938" y="4895703"/>
            <a:ext cx="0" cy="348315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433D8EF-51A6-4BC1-8001-33288F5DDB20}"/>
              </a:ext>
            </a:extLst>
          </p:cNvPr>
          <p:cNvCxnSpPr>
            <a:cxnSpLocks/>
          </p:cNvCxnSpPr>
          <p:nvPr/>
        </p:nvCxnSpPr>
        <p:spPr>
          <a:xfrm>
            <a:off x="4026751" y="5244018"/>
            <a:ext cx="163581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BCCBA32-AA73-4E8B-B6E0-0C3B704ABEBA}"/>
              </a:ext>
            </a:extLst>
          </p:cNvPr>
          <p:cNvCxnSpPr>
            <a:cxnSpLocks/>
          </p:cNvCxnSpPr>
          <p:nvPr/>
        </p:nvCxnSpPr>
        <p:spPr>
          <a:xfrm flipH="1" flipV="1">
            <a:off x="5657940" y="2348917"/>
            <a:ext cx="21407" cy="289510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3F8438C-0C20-4A69-AB0C-9EB62082A8D4}"/>
              </a:ext>
            </a:extLst>
          </p:cNvPr>
          <p:cNvCxnSpPr>
            <a:cxnSpLocks/>
          </p:cNvCxnSpPr>
          <p:nvPr/>
        </p:nvCxnSpPr>
        <p:spPr>
          <a:xfrm flipH="1" flipV="1">
            <a:off x="5268286" y="2348917"/>
            <a:ext cx="379164" cy="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BA57951-0DDB-4D1A-B96B-707C6CB43381}"/>
              </a:ext>
            </a:extLst>
          </p:cNvPr>
          <p:cNvSpPr txBox="1"/>
          <p:nvPr/>
        </p:nvSpPr>
        <p:spPr>
          <a:xfrm>
            <a:off x="3699793" y="5304483"/>
            <a:ext cx="228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Depth </a:t>
            </a:r>
            <a:r>
              <a:rPr lang="en-US" altLang="ko-KR" sz="1200" b="1" dirty="0" err="1"/>
              <a:t>Camer</a:t>
            </a:r>
            <a:r>
              <a:rPr lang="en-US" altLang="ko-KR" sz="1200" b="1" dirty="0"/>
              <a:t>, LiDAR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Jetson </a:t>
            </a:r>
            <a:r>
              <a:rPr lang="en-US" altLang="ko-KR" sz="1200" b="1" dirty="0" err="1"/>
              <a:t>nano</a:t>
            </a:r>
            <a:r>
              <a:rPr lang="ko-KR" altLang="en-US" sz="1200" b="1" dirty="0"/>
              <a:t>로 연결되는 전선</a:t>
            </a:r>
          </a:p>
        </p:txBody>
      </p:sp>
    </p:spTree>
    <p:extLst>
      <p:ext uri="{BB962C8B-B14F-4D97-AF65-F5344CB8AC3E}">
        <p14:creationId xmlns:p14="http://schemas.microsoft.com/office/powerpoint/2010/main" val="3780506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76D6A-C8AF-410A-9A4D-8E20FF0E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개선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FD187-5767-4392-86B7-9C18CC90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초음파 센서</a:t>
            </a:r>
            <a:r>
              <a:rPr lang="en-US" altLang="ko-KR" dirty="0"/>
              <a:t>, IMU</a:t>
            </a:r>
            <a:r>
              <a:rPr lang="ko-KR" altLang="en-US" dirty="0"/>
              <a:t> 센서</a:t>
            </a:r>
            <a:r>
              <a:rPr lang="en-US" altLang="ko-KR" dirty="0"/>
              <a:t>, Depth Camera, GPS, LTE module</a:t>
            </a:r>
            <a:r>
              <a:rPr lang="ko-KR" altLang="en-US" dirty="0"/>
              <a:t>를 추가 사용할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99A404-523B-4DB1-BE8D-8E7CCEBEA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15" b="91209" l="9698" r="89825">
                        <a14:foregroundMark x1="37679" y1="90934" x2="44674" y2="91209"/>
                        <a14:foregroundMark x1="44674" y1="91209" x2="46264" y2="87912"/>
                        <a14:foregroundMark x1="9698" y1="68681" x2="9698" y2="74451"/>
                      </a14:backgroundRemoval>
                    </a14:imgEffect>
                  </a14:imgLayer>
                </a14:imgProps>
              </a:ext>
            </a:extLst>
          </a:blip>
          <a:srcRect l="7970" t="9142" r="8047" b="4571"/>
          <a:stretch/>
        </p:blipFill>
        <p:spPr>
          <a:xfrm flipH="1">
            <a:off x="2749867" y="2884971"/>
            <a:ext cx="3644265" cy="2166772"/>
          </a:xfrm>
          <a:prstGeom prst="rect">
            <a:avLst/>
          </a:prstGeom>
        </p:spPr>
      </p:pic>
      <p:pic>
        <p:nvPicPr>
          <p:cNvPr id="5" name="Picture 2" descr="기린 블로그">
            <a:extLst>
              <a:ext uri="{FF2B5EF4-FFF2-40B4-BE49-F238E27FC236}">
                <a16:creationId xmlns:a16="http://schemas.microsoft.com/office/drawing/2014/main" id="{6053532E-A318-4C9F-8216-28863DD32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61"/>
          <a:stretch/>
        </p:blipFill>
        <p:spPr bwMode="auto">
          <a:xfrm>
            <a:off x="565668" y="2154716"/>
            <a:ext cx="2106150" cy="152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B0BE0E5-0693-49BA-9A3E-83D93669DDB4}"/>
              </a:ext>
            </a:extLst>
          </p:cNvPr>
          <p:cNvSpPr/>
          <p:nvPr/>
        </p:nvSpPr>
        <p:spPr>
          <a:xfrm>
            <a:off x="4067846" y="3682883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E8517C-6F24-4DF0-945C-6199AA8CA5B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2671818" y="2918800"/>
            <a:ext cx="1422810" cy="79086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BDCA4F2-7C31-4CAC-BC10-2DB72B12B375}"/>
              </a:ext>
            </a:extLst>
          </p:cNvPr>
          <p:cNvSpPr/>
          <p:nvPr/>
        </p:nvSpPr>
        <p:spPr>
          <a:xfrm>
            <a:off x="4692686" y="3429000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C5C5BC-897C-4F12-B33C-0B9E5B06B0A6}"/>
              </a:ext>
            </a:extLst>
          </p:cNvPr>
          <p:cNvCxnSpPr>
            <a:cxnSpLocks/>
            <a:stCxn id="3074" idx="1"/>
            <a:endCxn id="10" idx="7"/>
          </p:cNvCxnSpPr>
          <p:nvPr/>
        </p:nvCxnSpPr>
        <p:spPr>
          <a:xfrm flipH="1">
            <a:off x="4848784" y="2604713"/>
            <a:ext cx="915272" cy="8510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ntel® RealSense™ Depth Camera D435i">
            <a:extLst>
              <a:ext uri="{FF2B5EF4-FFF2-40B4-BE49-F238E27FC236}">
                <a16:creationId xmlns:a16="http://schemas.microsoft.com/office/drawing/2014/main" id="{F4661FC5-9084-4F44-93BC-A11B84D03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714" y1="42143" x2="12143" y2="44571"/>
                        <a14:foregroundMark x1="12143" y1="44571" x2="14643" y2="48571"/>
                        <a14:foregroundMark x1="15357" y1="43571" x2="20000" y2="41714"/>
                        <a14:foregroundMark x1="16429" y1="43429" x2="19821" y2="42000"/>
                        <a14:foregroundMark x1="16429" y1="42000" x2="19107" y2="41000"/>
                        <a14:foregroundMark x1="79107" y1="41000" x2="83750" y2="47714"/>
                        <a14:foregroundMark x1="83750" y1="47714" x2="82321" y2="50857"/>
                        <a14:foregroundMark x1="85893" y1="41571" x2="87500" y2="50286"/>
                        <a14:foregroundMark x1="87500" y1="50286" x2="85893" y2="51000"/>
                        <a14:foregroundMark x1="81786" y1="42857" x2="88214" y2="45571"/>
                        <a14:foregroundMark x1="78929" y1="40857" x2="83214" y2="43000"/>
                        <a14:foregroundMark x1="81071" y1="57571" x2="85714" y2="5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19" t="34515" r="8321" b="32007"/>
          <a:stretch/>
        </p:blipFill>
        <p:spPr bwMode="auto">
          <a:xfrm>
            <a:off x="5764056" y="1920532"/>
            <a:ext cx="2712719" cy="136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D1C9E6C-876C-4B0E-B693-AFE33D03DDDD}"/>
              </a:ext>
            </a:extLst>
          </p:cNvPr>
          <p:cNvSpPr/>
          <p:nvPr/>
        </p:nvSpPr>
        <p:spPr>
          <a:xfrm>
            <a:off x="5722643" y="4363313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073BAD-D42B-4E7E-A38F-6DE56B309CE7}"/>
              </a:ext>
            </a:extLst>
          </p:cNvPr>
          <p:cNvCxnSpPr>
            <a:cxnSpLocks/>
            <a:stCxn id="20" idx="3"/>
            <a:endCxn id="23" idx="3"/>
          </p:cNvCxnSpPr>
          <p:nvPr/>
        </p:nvCxnSpPr>
        <p:spPr>
          <a:xfrm>
            <a:off x="5749425" y="4519411"/>
            <a:ext cx="2727350" cy="11422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F64C8FB-73B3-4902-A63C-38BD99AD4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626" y="4965701"/>
            <a:ext cx="2106149" cy="13919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0F824D-8416-42D3-9F3F-60EABC869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99" y="4546193"/>
            <a:ext cx="1883149" cy="1462096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07CA48-721C-463E-A237-459F2D6CFA59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398774" y="3716712"/>
            <a:ext cx="2310630" cy="82948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935E51E7-C834-45B1-81DB-B1757DA26FE4}"/>
              </a:ext>
            </a:extLst>
          </p:cNvPr>
          <p:cNvSpPr/>
          <p:nvPr/>
        </p:nvSpPr>
        <p:spPr>
          <a:xfrm>
            <a:off x="3644433" y="3625273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74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도입 배경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1F976B-C445-4F9C-86C1-4817C00E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5" y="936625"/>
            <a:ext cx="6321710" cy="532487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AF4E63D-211E-4F41-BCEF-64F9C2A82259}"/>
              </a:ext>
            </a:extLst>
          </p:cNvPr>
          <p:cNvSpPr/>
          <p:nvPr/>
        </p:nvSpPr>
        <p:spPr>
          <a:xfrm>
            <a:off x="4328719" y="936625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98ABD47-B22C-4AC3-9FC7-98E9A6E2E9E2}"/>
              </a:ext>
            </a:extLst>
          </p:cNvPr>
          <p:cNvSpPr/>
          <p:nvPr/>
        </p:nvSpPr>
        <p:spPr>
          <a:xfrm>
            <a:off x="378903" y="936624"/>
            <a:ext cx="300605" cy="223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07E6D-9CC6-45A1-BC8A-53E2759693A1}"/>
              </a:ext>
            </a:extLst>
          </p:cNvPr>
          <p:cNvSpPr txBox="1"/>
          <p:nvPr/>
        </p:nvSpPr>
        <p:spPr>
          <a:xfrm>
            <a:off x="673215" y="883296"/>
            <a:ext cx="1985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현재 사용중인 노드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157A34-3F85-4706-B3CA-5C92C3F43360}"/>
              </a:ext>
            </a:extLst>
          </p:cNvPr>
          <p:cNvSpPr/>
          <p:nvPr/>
        </p:nvSpPr>
        <p:spPr>
          <a:xfrm>
            <a:off x="6511255" y="936625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5E8ABB1-E3BC-47E2-8648-EF10C6808303}"/>
              </a:ext>
            </a:extLst>
          </p:cNvPr>
          <p:cNvSpPr/>
          <p:nvPr/>
        </p:nvSpPr>
        <p:spPr>
          <a:xfrm>
            <a:off x="3064778" y="3599061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F2EED0CC-760E-49D5-8461-CA29588928C2}"/>
              </a:ext>
            </a:extLst>
          </p:cNvPr>
          <p:cNvSpPr/>
          <p:nvPr/>
        </p:nvSpPr>
        <p:spPr>
          <a:xfrm rot="2544145">
            <a:off x="3471858" y="870864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4827FE36-275D-4787-A06B-E6F1CEE80CED}"/>
              </a:ext>
            </a:extLst>
          </p:cNvPr>
          <p:cNvSpPr/>
          <p:nvPr/>
        </p:nvSpPr>
        <p:spPr>
          <a:xfrm rot="2544145">
            <a:off x="5521642" y="870863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C7A1C8B7-A1ED-4CC2-9413-38CC91AA3A9A}"/>
              </a:ext>
            </a:extLst>
          </p:cNvPr>
          <p:cNvSpPr/>
          <p:nvPr/>
        </p:nvSpPr>
        <p:spPr>
          <a:xfrm rot="2544145">
            <a:off x="1575933" y="2941867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3616D9C8-5103-4F35-8170-4A9C1EEE861F}"/>
              </a:ext>
            </a:extLst>
          </p:cNvPr>
          <p:cNvSpPr/>
          <p:nvPr/>
        </p:nvSpPr>
        <p:spPr>
          <a:xfrm rot="2544145">
            <a:off x="3116555" y="2408958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B7218F7-8ACE-402B-BC0C-888CD7D7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0" y="1275149"/>
            <a:ext cx="362997" cy="323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0FB32C-9940-4ECB-848C-AD58A20D005C}"/>
              </a:ext>
            </a:extLst>
          </p:cNvPr>
          <p:cNvSpPr txBox="1"/>
          <p:nvPr/>
        </p:nvSpPr>
        <p:spPr>
          <a:xfrm>
            <a:off x="614638" y="1241992"/>
            <a:ext cx="2494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66FF"/>
                </a:solidFill>
              </a:rPr>
              <a:t>: </a:t>
            </a:r>
            <a:r>
              <a:rPr lang="ko-KR" altLang="en-US" dirty="0">
                <a:solidFill>
                  <a:srgbClr val="3366FF"/>
                </a:solidFill>
              </a:rPr>
              <a:t>현재 사용하지 않는 노드</a:t>
            </a:r>
          </a:p>
        </p:txBody>
      </p:sp>
    </p:spTree>
    <p:extLst>
      <p:ext uri="{BB962C8B-B14F-4D97-AF65-F5344CB8AC3E}">
        <p14:creationId xmlns:p14="http://schemas.microsoft.com/office/powerpoint/2010/main" val="322740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Part 1 : </a:t>
            </a:r>
            <a:r>
              <a:rPr lang="ko-KR" altLang="en-US" dirty="0"/>
              <a:t>하드웨어 개선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차량 플랫폼 개선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센서 추가</a:t>
            </a:r>
            <a:r>
              <a:rPr lang="en-US" altLang="ko-KR" dirty="0"/>
              <a:t>(</a:t>
            </a:r>
            <a:r>
              <a:rPr lang="ko-KR" altLang="en-US" sz="2000" dirty="0"/>
              <a:t>초음파</a:t>
            </a:r>
            <a:r>
              <a:rPr lang="en-US" altLang="ko-KR" sz="2000" dirty="0"/>
              <a:t>, 6</a:t>
            </a:r>
            <a:r>
              <a:rPr lang="ko-KR" altLang="en-US" sz="2000" dirty="0"/>
              <a:t>축 센서</a:t>
            </a:r>
            <a:r>
              <a:rPr lang="en-US" altLang="ko-KR" sz="2000" dirty="0"/>
              <a:t>, Depth Camera, GPS, LTE 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Part 2 : </a:t>
            </a:r>
            <a:r>
              <a:rPr lang="ko-KR" altLang="en-US" dirty="0"/>
              <a:t>소프트웨어 개선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초음파 소프트웨어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Depth Camera </a:t>
            </a:r>
            <a:r>
              <a:rPr lang="ko-KR" altLang="en-US" dirty="0"/>
              <a:t>소프트웨어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6</a:t>
            </a:r>
            <a:r>
              <a:rPr lang="ko-KR" altLang="en-US" dirty="0" err="1"/>
              <a:t>축센서</a:t>
            </a:r>
            <a:r>
              <a:rPr lang="ko-KR" altLang="en-US" dirty="0"/>
              <a:t> 소프트웨어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SLAM </a:t>
            </a:r>
            <a:r>
              <a:rPr lang="ko-KR" altLang="en-US" dirty="0"/>
              <a:t>알고리즘</a:t>
            </a:r>
            <a:r>
              <a:rPr lang="en-US" altLang="ko-KR" dirty="0"/>
              <a:t> : cartographer (google)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29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도입 배경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1F976B-C445-4F9C-86C1-4817C00E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5" y="936625"/>
            <a:ext cx="6321710" cy="532487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AF4E63D-211E-4F41-BCEF-64F9C2A82259}"/>
              </a:ext>
            </a:extLst>
          </p:cNvPr>
          <p:cNvSpPr/>
          <p:nvPr/>
        </p:nvSpPr>
        <p:spPr>
          <a:xfrm>
            <a:off x="4328719" y="936625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98ABD47-B22C-4AC3-9FC7-98E9A6E2E9E2}"/>
              </a:ext>
            </a:extLst>
          </p:cNvPr>
          <p:cNvSpPr/>
          <p:nvPr/>
        </p:nvSpPr>
        <p:spPr>
          <a:xfrm>
            <a:off x="378903" y="936624"/>
            <a:ext cx="300605" cy="223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07E6D-9CC6-45A1-BC8A-53E2759693A1}"/>
              </a:ext>
            </a:extLst>
          </p:cNvPr>
          <p:cNvSpPr txBox="1"/>
          <p:nvPr/>
        </p:nvSpPr>
        <p:spPr>
          <a:xfrm>
            <a:off x="673215" y="883296"/>
            <a:ext cx="1985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현재 사용중인 노드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157A34-3F85-4706-B3CA-5C92C3F43360}"/>
              </a:ext>
            </a:extLst>
          </p:cNvPr>
          <p:cNvSpPr/>
          <p:nvPr/>
        </p:nvSpPr>
        <p:spPr>
          <a:xfrm>
            <a:off x="6511255" y="936625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5E8ABB1-E3BC-47E2-8648-EF10C6808303}"/>
              </a:ext>
            </a:extLst>
          </p:cNvPr>
          <p:cNvSpPr/>
          <p:nvPr/>
        </p:nvSpPr>
        <p:spPr>
          <a:xfrm>
            <a:off x="3064778" y="3599061"/>
            <a:ext cx="889233" cy="661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F2EED0CC-760E-49D5-8461-CA29588928C2}"/>
              </a:ext>
            </a:extLst>
          </p:cNvPr>
          <p:cNvSpPr/>
          <p:nvPr/>
        </p:nvSpPr>
        <p:spPr>
          <a:xfrm rot="2544145">
            <a:off x="3471858" y="870864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4827FE36-275D-4787-A06B-E6F1CEE80CED}"/>
              </a:ext>
            </a:extLst>
          </p:cNvPr>
          <p:cNvSpPr/>
          <p:nvPr/>
        </p:nvSpPr>
        <p:spPr>
          <a:xfrm rot="2544145">
            <a:off x="5521642" y="870863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C7A1C8B7-A1ED-4CC2-9413-38CC91AA3A9A}"/>
              </a:ext>
            </a:extLst>
          </p:cNvPr>
          <p:cNvSpPr/>
          <p:nvPr/>
        </p:nvSpPr>
        <p:spPr>
          <a:xfrm rot="2544145">
            <a:off x="1575933" y="2941867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3616D9C8-5103-4F35-8170-4A9C1EEE861F}"/>
              </a:ext>
            </a:extLst>
          </p:cNvPr>
          <p:cNvSpPr/>
          <p:nvPr/>
        </p:nvSpPr>
        <p:spPr>
          <a:xfrm rot="2544145">
            <a:off x="3116555" y="2408958"/>
            <a:ext cx="785677" cy="793506"/>
          </a:xfrm>
          <a:prstGeom prst="plus">
            <a:avLst>
              <a:gd name="adj" fmla="val 50000"/>
            </a:avLst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B7218F7-8ACE-402B-BC0C-888CD7D7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0" y="1275149"/>
            <a:ext cx="362997" cy="3234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0FB32C-9940-4ECB-848C-AD58A20D005C}"/>
              </a:ext>
            </a:extLst>
          </p:cNvPr>
          <p:cNvSpPr txBox="1"/>
          <p:nvPr/>
        </p:nvSpPr>
        <p:spPr>
          <a:xfrm>
            <a:off x="614638" y="1241992"/>
            <a:ext cx="2494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66FF"/>
                </a:solidFill>
              </a:rPr>
              <a:t>: </a:t>
            </a:r>
            <a:r>
              <a:rPr lang="ko-KR" altLang="en-US" dirty="0">
                <a:solidFill>
                  <a:srgbClr val="3366FF"/>
                </a:solidFill>
              </a:rPr>
              <a:t>현재 사용하지 않는 노드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23DC4115-BF7A-48C8-BA9B-67FFBD60A86F}"/>
              </a:ext>
            </a:extLst>
          </p:cNvPr>
          <p:cNvSpPr/>
          <p:nvPr/>
        </p:nvSpPr>
        <p:spPr>
          <a:xfrm>
            <a:off x="350821" y="1648286"/>
            <a:ext cx="3603190" cy="1803414"/>
          </a:xfrm>
          <a:prstGeom prst="wedgeEllipseCallout">
            <a:avLst>
              <a:gd name="adj1" fmla="val 41272"/>
              <a:gd name="adj2" fmla="val -6518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현재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긴급 정지 시스템에는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push_button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이 전부이며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이것 역시 이용하지 않고 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60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Push Button </a:t>
            </a:r>
            <a:r>
              <a:rPr lang="ko-KR" altLang="en-US" dirty="0"/>
              <a:t>문제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Push button 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chemeClr val="accent6"/>
                </a:solidFill>
              </a:rPr>
              <a:t>충돌이 일어난 이후에 차가 정지</a:t>
            </a:r>
            <a:r>
              <a:rPr lang="ko-KR" altLang="en-US" dirty="0"/>
              <a:t>하는 구조이다</a:t>
            </a:r>
            <a:r>
              <a:rPr lang="en-US" altLang="ko-KR" dirty="0"/>
              <a:t>. </a:t>
            </a:r>
            <a:r>
              <a:rPr lang="ko-KR" altLang="en-US" dirty="0"/>
              <a:t>충돌이 일어난 이후에 차가 정지하는 구조는 실제 주행에서도 이치에 맞지 않다</a:t>
            </a:r>
            <a:r>
              <a:rPr lang="en-US" altLang="ko-KR" dirty="0"/>
              <a:t>.</a:t>
            </a:r>
          </a:p>
        </p:txBody>
      </p:sp>
      <p:pic>
        <p:nvPicPr>
          <p:cNvPr id="9" name="그래픽 8" descr="충돌 윤곽선">
            <a:extLst>
              <a:ext uri="{FF2B5EF4-FFF2-40B4-BE49-F238E27FC236}">
                <a16:creationId xmlns:a16="http://schemas.microsoft.com/office/drawing/2014/main" id="{D458C155-2A0D-4008-9930-00532C3B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8261" y="2376070"/>
            <a:ext cx="3827477" cy="3827477"/>
          </a:xfrm>
          <a:prstGeom prst="rect">
            <a:avLst/>
          </a:prstGeom>
        </p:spPr>
      </p:pic>
      <p:sp>
        <p:nvSpPr>
          <p:cNvPr id="8" name="폭발: 14pt 7">
            <a:extLst>
              <a:ext uri="{FF2B5EF4-FFF2-40B4-BE49-F238E27FC236}">
                <a16:creationId xmlns:a16="http://schemas.microsoft.com/office/drawing/2014/main" id="{6F1B421C-04F2-4DD2-9034-47347F2C8F09}"/>
              </a:ext>
            </a:extLst>
          </p:cNvPr>
          <p:cNvSpPr/>
          <p:nvPr/>
        </p:nvSpPr>
        <p:spPr>
          <a:xfrm>
            <a:off x="5705562" y="3864306"/>
            <a:ext cx="1560352" cy="1367406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8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Button</a:t>
            </a:r>
            <a:r>
              <a:rPr lang="ko-KR" altLang="en-US" dirty="0"/>
              <a:t> 문제 해결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전방에 </a:t>
            </a:r>
            <a:r>
              <a:rPr lang="en-US" altLang="ko-KR" dirty="0" err="1"/>
              <a:t>push_button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ko-KR" altLang="en-US" dirty="0">
                <a:solidFill>
                  <a:schemeClr val="accent6"/>
                </a:solidFill>
              </a:rPr>
              <a:t>초음파 센서를 </a:t>
            </a:r>
            <a:r>
              <a:rPr lang="ko-KR" altLang="en-US" dirty="0"/>
              <a:t>추가하여</a:t>
            </a:r>
            <a:r>
              <a:rPr lang="en-US" altLang="ko-KR" dirty="0"/>
              <a:t>, </a:t>
            </a:r>
            <a:r>
              <a:rPr lang="ko-KR" altLang="en-US" dirty="0"/>
              <a:t>장애물에 대한 인지를 통해 안전한 자율주행이 이루어질 수 있도록 한다</a:t>
            </a:r>
            <a:r>
              <a:rPr lang="en-US" altLang="ko-KR" dirty="0"/>
              <a:t>.</a:t>
            </a:r>
          </a:p>
        </p:txBody>
      </p:sp>
      <p:pic>
        <p:nvPicPr>
          <p:cNvPr id="5" name="그래픽 4" descr="충돌 윤곽선">
            <a:extLst>
              <a:ext uri="{FF2B5EF4-FFF2-40B4-BE49-F238E27FC236}">
                <a16:creationId xmlns:a16="http://schemas.microsoft.com/office/drawing/2014/main" id="{EF5DC600-83B0-44A7-BE10-6134F4BA8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8261" y="2376070"/>
            <a:ext cx="3827477" cy="38274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B85D8DF-F6C0-46F5-8E29-A3E455B7FE28}"/>
              </a:ext>
            </a:extLst>
          </p:cNvPr>
          <p:cNvSpPr/>
          <p:nvPr/>
        </p:nvSpPr>
        <p:spPr>
          <a:xfrm>
            <a:off x="2508308" y="3624044"/>
            <a:ext cx="3246540" cy="203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자동차 윤곽선">
            <a:extLst>
              <a:ext uri="{FF2B5EF4-FFF2-40B4-BE49-F238E27FC236}">
                <a16:creationId xmlns:a16="http://schemas.microsoft.com/office/drawing/2014/main" id="{651198F0-7914-4D03-B216-F50B83DE9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2860" y="3326336"/>
            <a:ext cx="3257026" cy="325702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05871C5-7BC5-4622-9A82-82D291A9DF33}"/>
              </a:ext>
            </a:extLst>
          </p:cNvPr>
          <p:cNvCxnSpPr>
            <a:cxnSpLocks/>
          </p:cNvCxnSpPr>
          <p:nvPr/>
        </p:nvCxnSpPr>
        <p:spPr>
          <a:xfrm>
            <a:off x="5066270" y="5167618"/>
            <a:ext cx="59629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359DCF9-11E6-4938-9967-43512315CC87}"/>
              </a:ext>
            </a:extLst>
          </p:cNvPr>
          <p:cNvSpPr/>
          <p:nvPr/>
        </p:nvSpPr>
        <p:spPr>
          <a:xfrm>
            <a:off x="4682673" y="5029012"/>
            <a:ext cx="284206" cy="277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34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해결방안 </a:t>
            </a:r>
            <a:r>
              <a:rPr lang="en-US" altLang="ko-KR" dirty="0"/>
              <a:t>- </a:t>
            </a:r>
            <a:r>
              <a:rPr lang="ko-KR" altLang="en-US" dirty="0"/>
              <a:t>초음파 센서 사용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32104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고려해야 할 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1. HS-SR04 </a:t>
            </a:r>
            <a:r>
              <a:rPr lang="ko-KR" altLang="en-US" dirty="0"/>
              <a:t>초음파 센서의 장애물 인식 범위가 </a:t>
            </a:r>
            <a:r>
              <a:rPr lang="en-US" altLang="ko-KR" dirty="0"/>
              <a:t>30</a:t>
            </a:r>
            <a:r>
              <a:rPr lang="ko-KR" altLang="en-US" dirty="0"/>
              <a:t>도이다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2D6AF8-FD37-4AF7-BECC-F92125FC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3" y="2067527"/>
            <a:ext cx="3784883" cy="314483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7FE628-1C73-4ED1-9647-72CB18A753EA}"/>
              </a:ext>
            </a:extLst>
          </p:cNvPr>
          <p:cNvCxnSpPr>
            <a:cxnSpLocks/>
          </p:cNvCxnSpPr>
          <p:nvPr/>
        </p:nvCxnSpPr>
        <p:spPr>
          <a:xfrm>
            <a:off x="2792554" y="4142284"/>
            <a:ext cx="128446" cy="1622467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E9D751-EED8-4DD8-8D3D-037664DAC947}"/>
              </a:ext>
            </a:extLst>
          </p:cNvPr>
          <p:cNvCxnSpPr>
            <a:cxnSpLocks/>
          </p:cNvCxnSpPr>
          <p:nvPr/>
        </p:nvCxnSpPr>
        <p:spPr>
          <a:xfrm>
            <a:off x="3695046" y="3896340"/>
            <a:ext cx="1459294" cy="73916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원호 12">
            <a:extLst>
              <a:ext uri="{FF2B5EF4-FFF2-40B4-BE49-F238E27FC236}">
                <a16:creationId xmlns:a16="http://schemas.microsoft.com/office/drawing/2014/main" id="{564185ED-3823-40DF-8B8D-2DD4E2FD0F36}"/>
              </a:ext>
            </a:extLst>
          </p:cNvPr>
          <p:cNvSpPr/>
          <p:nvPr/>
        </p:nvSpPr>
        <p:spPr>
          <a:xfrm rot="9300963">
            <a:off x="2572257" y="4224880"/>
            <a:ext cx="2090568" cy="1152292"/>
          </a:xfrm>
          <a:prstGeom prst="arc">
            <a:avLst>
              <a:gd name="adj1" fmla="val 10941027"/>
              <a:gd name="adj2" fmla="val 207127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56813-3E1B-42EB-AA65-8878CC7C0048}"/>
              </a:ext>
            </a:extLst>
          </p:cNvPr>
          <p:cNvSpPr txBox="1"/>
          <p:nvPr/>
        </p:nvSpPr>
        <p:spPr>
          <a:xfrm>
            <a:off x="3098146" y="5516013"/>
            <a:ext cx="49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15</a:t>
            </a:r>
            <a:r>
              <a:rPr lang="ko-KR" altLang="en-US" b="1" dirty="0">
                <a:solidFill>
                  <a:srgbClr val="FF0000"/>
                </a:solidFill>
              </a:rPr>
              <a:t>도 각도 내부에  있을 경우 장애물 인식 정확도 향상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A24B1E1-A399-49FA-AE62-F30E24C1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81" y="2317021"/>
            <a:ext cx="3559159" cy="304055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7C58B8-4E95-453B-BAB5-89ED8C013E4E}"/>
              </a:ext>
            </a:extLst>
          </p:cNvPr>
          <p:cNvCxnSpPr/>
          <p:nvPr/>
        </p:nvCxnSpPr>
        <p:spPr>
          <a:xfrm>
            <a:off x="6191075" y="5212365"/>
            <a:ext cx="14848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66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해결방안 </a:t>
            </a:r>
            <a:r>
              <a:rPr lang="en-US" altLang="ko-KR" dirty="0"/>
              <a:t>- </a:t>
            </a:r>
            <a:r>
              <a:rPr lang="ko-KR" altLang="en-US" dirty="0"/>
              <a:t>초음파 센서 사용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32104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고려해야 할 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전방의 물체의 형상과 재질에 따른 측정 정확성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1F43F-3826-4227-883E-AAA1432A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87564"/>
            <a:ext cx="4019624" cy="37131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9CF8D2-2EFE-4BCD-ABB8-8AD43739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19" y="2587132"/>
            <a:ext cx="4119605" cy="331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1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해결방안 </a:t>
            </a:r>
            <a:r>
              <a:rPr lang="en-US" altLang="ko-KR" dirty="0"/>
              <a:t>- </a:t>
            </a:r>
            <a:r>
              <a:rPr lang="ko-KR" altLang="en-US" dirty="0"/>
              <a:t>초음파 센서 사용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32104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고려해야 할 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모터의 회전 소음에 의한 잘못된 데이터 발생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627DC9-5B76-457F-BCD2-E3CCF5EE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48" y="2546746"/>
            <a:ext cx="6282544" cy="1764507"/>
          </a:xfrm>
          <a:prstGeom prst="rect">
            <a:avLst/>
          </a:prstGeom>
        </p:spPr>
      </p:pic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336BC9FF-5959-4292-9B2A-09E9F7C3A5E1}"/>
              </a:ext>
            </a:extLst>
          </p:cNvPr>
          <p:cNvSpPr txBox="1">
            <a:spLocks/>
          </p:cNvSpPr>
          <p:nvPr/>
        </p:nvSpPr>
        <p:spPr bwMode="auto">
          <a:xfrm>
            <a:off x="711200" y="4843473"/>
            <a:ext cx="83210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400" b="1" kern="1200">
                <a:solidFill>
                  <a:srgbClr val="993300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6286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0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89535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162050" indent="-314325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438275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0" lang="ko-KR" altLang="en-US" sz="2000" dirty="0">
                <a:solidFill>
                  <a:srgbClr val="002060"/>
                </a:solidFill>
              </a:rPr>
              <a:t>초음파의 수신부에서 모터의 회전 소음에 따른 잘못된 데이터가 발생하여 차가 정지할 수 있는 문제가 발생할 수도 있다</a:t>
            </a:r>
            <a:r>
              <a:rPr kumimoji="0" lang="en-US" altLang="ko-KR" sz="20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61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해결방안 </a:t>
            </a:r>
            <a:r>
              <a:rPr lang="en-US" altLang="ko-KR" dirty="0"/>
              <a:t>- </a:t>
            </a:r>
            <a:r>
              <a:rPr lang="ko-KR" altLang="en-US" dirty="0"/>
              <a:t>초음파 센서 사용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321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사용할 초음파 센서의 모델명은 </a:t>
            </a:r>
            <a:r>
              <a:rPr lang="en-US" altLang="ko-KR" dirty="0"/>
              <a:t>HC-SR04P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2D50B8-6971-46A8-A6AD-31FBFE97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313" y="2092643"/>
            <a:ext cx="3610487" cy="37308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5AE17B-6634-417D-9E8C-FFD704101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00" y="2092643"/>
            <a:ext cx="4069620" cy="37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1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해결방안 </a:t>
            </a:r>
            <a:r>
              <a:rPr lang="en-US" altLang="ko-KR" dirty="0"/>
              <a:t>- </a:t>
            </a:r>
            <a:r>
              <a:rPr lang="ko-KR" altLang="en-US" dirty="0"/>
              <a:t>초음파 센서 사용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109663"/>
            <a:ext cx="8321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Mushr</a:t>
            </a:r>
            <a:r>
              <a:rPr lang="ko-KR" altLang="en-US" dirty="0"/>
              <a:t> 모형 차에서 실제 실험 결과</a:t>
            </a:r>
            <a:r>
              <a:rPr lang="en-US" altLang="ko-KR" dirty="0"/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BA6BE7-DEB6-4C5A-B089-60BA5DEE3D22}"/>
              </a:ext>
            </a:extLst>
          </p:cNvPr>
          <p:cNvGrpSpPr/>
          <p:nvPr/>
        </p:nvGrpSpPr>
        <p:grpSpPr>
          <a:xfrm>
            <a:off x="6400800" y="4599124"/>
            <a:ext cx="2473403" cy="2247900"/>
            <a:chOff x="1592860" y="2184599"/>
            <a:chExt cx="4892878" cy="4398763"/>
          </a:xfrm>
        </p:grpSpPr>
        <p:pic>
          <p:nvPicPr>
            <p:cNvPr id="5" name="그래픽 4" descr="충돌 윤곽선">
              <a:extLst>
                <a:ext uri="{FF2B5EF4-FFF2-40B4-BE49-F238E27FC236}">
                  <a16:creationId xmlns:a16="http://schemas.microsoft.com/office/drawing/2014/main" id="{EF5DC600-83B0-44A7-BE10-6134F4BA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8261" y="2376070"/>
              <a:ext cx="3827477" cy="382747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85D8DF-F6C0-46F5-8E29-A3E455B7FE28}"/>
                </a:ext>
              </a:extLst>
            </p:cNvPr>
            <p:cNvSpPr/>
            <p:nvPr/>
          </p:nvSpPr>
          <p:spPr>
            <a:xfrm>
              <a:off x="2508308" y="3624044"/>
              <a:ext cx="3246540" cy="2038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B5103D-C813-499B-AE31-AB11136C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064" y="2184599"/>
              <a:ext cx="2986606" cy="1952484"/>
            </a:xfrm>
            <a:prstGeom prst="rect">
              <a:avLst/>
            </a:prstGeom>
          </p:spPr>
        </p:pic>
        <p:pic>
          <p:nvPicPr>
            <p:cNvPr id="15" name="그래픽 14" descr="자동차 윤곽선">
              <a:extLst>
                <a:ext uri="{FF2B5EF4-FFF2-40B4-BE49-F238E27FC236}">
                  <a16:creationId xmlns:a16="http://schemas.microsoft.com/office/drawing/2014/main" id="{6108E93F-FAF1-41AC-921C-03FC612E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92860" y="3326336"/>
              <a:ext cx="3257026" cy="3257026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7A6AD76-A73D-49D4-9C69-BF6FFED7B363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70" y="5167618"/>
              <a:ext cx="5962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937EA2-2C7B-4326-9D2C-F2051B4C80BE}"/>
                </a:ext>
              </a:extLst>
            </p:cNvPr>
            <p:cNvSpPr/>
            <p:nvPr/>
          </p:nvSpPr>
          <p:spPr>
            <a:xfrm>
              <a:off x="4682673" y="5029012"/>
              <a:ext cx="284206" cy="277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8D1D31A-D745-4E8D-B470-F0C489CBC1BC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4376495" y="3990002"/>
              <a:ext cx="448281" cy="1039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CC78D09-20F9-40F6-8CDE-8A82483FA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54" y="1661666"/>
            <a:ext cx="1182625" cy="45927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320A0A-DBE5-41CB-B408-6E5DF2A07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337" y="1661666"/>
            <a:ext cx="5113813" cy="3425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3D54D-4078-45D4-837F-A46B2CA84390}"/>
              </a:ext>
            </a:extLst>
          </p:cNvPr>
          <p:cNvSpPr txBox="1"/>
          <p:nvPr/>
        </p:nvSpPr>
        <p:spPr>
          <a:xfrm>
            <a:off x="1838783" y="5147198"/>
            <a:ext cx="4772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130cm </a:t>
            </a:r>
            <a:r>
              <a:rPr lang="ko-KR" altLang="en-US" b="1" dirty="0">
                <a:solidFill>
                  <a:srgbClr val="FF0000"/>
                </a:solidFill>
              </a:rPr>
              <a:t>이내에서는 오차율 약 </a:t>
            </a:r>
            <a:r>
              <a:rPr lang="en-US" altLang="ko-KR" b="1" dirty="0">
                <a:solidFill>
                  <a:srgbClr val="FF0000"/>
                </a:solidFill>
              </a:rPr>
              <a:t>0.3</a:t>
            </a:r>
            <a:r>
              <a:rPr lang="ko-KR" altLang="en-US" b="1" dirty="0">
                <a:solidFill>
                  <a:srgbClr val="FF0000"/>
                </a:solidFill>
              </a:rPr>
              <a:t>퍼센트로 우수한 성능을 보여주고 있어 모형차에 부착하기에 부족함이 없다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00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6B42-75DF-4328-AA9D-394C23B7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실시간 장애물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2647E-5A59-4441-85CD-CE37C8283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" y="1063943"/>
            <a:ext cx="8229600" cy="501650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실시간으로 나타나는 장애물에 대한 인식을 위해 </a:t>
            </a:r>
            <a:r>
              <a:rPr lang="en-US" altLang="ko-KR" dirty="0">
                <a:sym typeface="Wingdings" panose="05000000000000000000" pitchFamily="2" charset="2"/>
              </a:rPr>
              <a:t>Depth Camera </a:t>
            </a:r>
            <a:r>
              <a:rPr lang="ko-KR" altLang="en-US" dirty="0">
                <a:sym typeface="Wingdings" panose="05000000000000000000" pitchFamily="2" charset="2"/>
              </a:rPr>
              <a:t>이용한다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F897C3-1DA8-43E4-8230-F848E287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01" y="1727439"/>
            <a:ext cx="4909185" cy="27354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335EA-FC67-40EE-8030-6381934CB918}"/>
              </a:ext>
            </a:extLst>
          </p:cNvPr>
          <p:cNvSpPr txBox="1"/>
          <p:nvPr/>
        </p:nvSpPr>
        <p:spPr>
          <a:xfrm>
            <a:off x="4211956" y="4145539"/>
            <a:ext cx="4583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https://m.blog.naver.com/panoptics/221336152952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759DBC-89CD-4A7C-A52D-040937E89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1209" l="9698" r="89825">
                        <a14:foregroundMark x1="37679" y1="90934" x2="44674" y2="91209"/>
                        <a14:foregroundMark x1="44674" y1="91209" x2="46264" y2="87912"/>
                        <a14:foregroundMark x1="9698" y1="68681" x2="9698" y2="74451"/>
                      </a14:backgroundRemoval>
                    </a14:imgEffect>
                  </a14:imgLayer>
                </a14:imgProps>
              </a:ext>
            </a:extLst>
          </a:blip>
          <a:srcRect l="7970" t="9142" r="8047" b="4571"/>
          <a:stretch/>
        </p:blipFill>
        <p:spPr>
          <a:xfrm flipH="1">
            <a:off x="348614" y="4233711"/>
            <a:ext cx="3644265" cy="216677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7E93815-A27F-486A-BA7E-F6C3CD96F9DF}"/>
              </a:ext>
            </a:extLst>
          </p:cNvPr>
          <p:cNvSpPr/>
          <p:nvPr/>
        </p:nvSpPr>
        <p:spPr>
          <a:xfrm>
            <a:off x="2034540" y="4632960"/>
            <a:ext cx="876300" cy="5867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1364D-14BE-475C-98BD-7F03C5032C54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2690" y="1727439"/>
            <a:ext cx="1275677" cy="29055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9308C89-BCF7-41AD-9224-F89AA310A2E0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2782509" y="4494661"/>
            <a:ext cx="5904291" cy="6391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400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774A0-9110-416B-A676-F13C9F7C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커브구간에서의 차량 밀림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85333F-BF17-4424-9198-CEBE48BCE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커브 구간에서 속도를 줄이지 않고 </a:t>
            </a:r>
            <a:r>
              <a:rPr lang="ko-KR" altLang="en-US" dirty="0" err="1"/>
              <a:t>회전하다보니</a:t>
            </a:r>
            <a:r>
              <a:rPr lang="ko-KR" altLang="en-US" dirty="0"/>
              <a:t> 차가 바깥으로 밀리는 현상 발생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6"/>
                </a:solidFill>
                <a:sym typeface="Wingdings" panose="05000000000000000000" pitchFamily="2" charset="2"/>
              </a:rPr>
              <a:t>IMU </a:t>
            </a:r>
            <a:r>
              <a:rPr lang="ko-KR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센서를 통해 회전 구간에서는 속도를 줄이도록 한다</a:t>
            </a:r>
            <a:r>
              <a:rPr lang="en-US" altLang="ko-KR" dirty="0">
                <a:solidFill>
                  <a:schemeClr val="accent6"/>
                </a:solidFill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026" name="Picture 2" descr="기린 블로그">
            <a:extLst>
              <a:ext uri="{FF2B5EF4-FFF2-40B4-BE49-F238E27FC236}">
                <a16:creationId xmlns:a16="http://schemas.microsoft.com/office/drawing/2014/main" id="{30D2AE33-7BD0-421A-B369-7861C7299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2" y="2541749"/>
            <a:ext cx="2227074" cy="13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54ED19-D9E7-4AB8-AD96-27015D953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1209" l="9698" r="89825">
                        <a14:foregroundMark x1="37679" y1="90934" x2="44674" y2="91209"/>
                        <a14:foregroundMark x1="44674" y1="91209" x2="46264" y2="87912"/>
                        <a14:foregroundMark x1="9698" y1="68681" x2="9698" y2="74451"/>
                      </a14:backgroundRemoval>
                    </a14:imgEffect>
                  </a14:imgLayer>
                </a14:imgProps>
              </a:ext>
            </a:extLst>
          </a:blip>
          <a:srcRect l="7970" t="9142" r="8047" b="4571"/>
          <a:stretch/>
        </p:blipFill>
        <p:spPr>
          <a:xfrm flipH="1">
            <a:off x="956705" y="4027238"/>
            <a:ext cx="3258896" cy="193764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D879DB9-CCC9-4695-9C85-8FA97990835E}"/>
              </a:ext>
            </a:extLst>
          </p:cNvPr>
          <p:cNvSpPr/>
          <p:nvPr/>
        </p:nvSpPr>
        <p:spPr>
          <a:xfrm>
            <a:off x="2269526" y="4731582"/>
            <a:ext cx="182880" cy="182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7A791F-0288-48AB-99BD-77D6B1EC1147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38870" y="3840102"/>
            <a:ext cx="957438" cy="91826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왼쪽으로 구부러짐 15">
            <a:extLst>
              <a:ext uri="{FF2B5EF4-FFF2-40B4-BE49-F238E27FC236}">
                <a16:creationId xmlns:a16="http://schemas.microsoft.com/office/drawing/2014/main" id="{AFF7FADC-6A2C-4DDC-BB9F-10088BE570DA}"/>
              </a:ext>
            </a:extLst>
          </p:cNvPr>
          <p:cNvSpPr/>
          <p:nvPr/>
        </p:nvSpPr>
        <p:spPr>
          <a:xfrm flipV="1">
            <a:off x="4572000" y="2766060"/>
            <a:ext cx="4229102" cy="2982277"/>
          </a:xfrm>
          <a:prstGeom prst="curvedLeftArrow">
            <a:avLst>
              <a:gd name="adj1" fmla="val 10897"/>
              <a:gd name="adj2" fmla="val 22978"/>
              <a:gd name="adj3" fmla="val 1739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367C9-0AEE-40CE-980F-006AE4D62673}"/>
              </a:ext>
            </a:extLst>
          </p:cNvPr>
          <p:cNvSpPr txBox="1"/>
          <p:nvPr/>
        </p:nvSpPr>
        <p:spPr>
          <a:xfrm>
            <a:off x="3630202" y="4638356"/>
            <a:ext cx="333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회전 시 적정 속도로 조절</a:t>
            </a:r>
          </a:p>
        </p:txBody>
      </p:sp>
    </p:spTree>
    <p:extLst>
      <p:ext uri="{BB962C8B-B14F-4D97-AF65-F5344CB8AC3E}">
        <p14:creationId xmlns:p14="http://schemas.microsoft.com/office/powerpoint/2010/main" val="213234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Part 1 : </a:t>
            </a:r>
            <a:r>
              <a:rPr lang="ko-KR" altLang="en-US" dirty="0"/>
              <a:t>하드웨어 개선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9635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 vert="horz" wrap="square" lIns="91440" tIns="45720" rIns="91440" bIns="45720" anchor="ctr" anchorCtr="0"/>
          <a:lstStyle/>
          <a:p>
            <a:pPr lvl="0">
              <a:defRPr/>
            </a:pPr>
            <a:r>
              <a:rPr lang="en-US" altLang="ko-KR"/>
              <a:t>IMU </a:t>
            </a:r>
            <a:r>
              <a:rPr lang="ko-KR" altLang="en-US"/>
              <a:t>센서 선택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57200" y="936625"/>
            <a:ext cx="8387542" cy="3894599"/>
          </a:xfrm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/>
            </a:pPr>
            <a:r>
              <a:rPr lang="ko-KR" altLang="en-US"/>
              <a:t>현재 </a:t>
            </a:r>
            <a:r>
              <a:rPr lang="en-US" altLang="ko-KR"/>
              <a:t>mushr</a:t>
            </a:r>
            <a:r>
              <a:rPr lang="ko-KR" altLang="en-US"/>
              <a:t>에서 </a:t>
            </a:r>
            <a:r>
              <a:rPr lang="en-US" altLang="ko-KR"/>
              <a:t>IMU </a:t>
            </a:r>
            <a:r>
              <a:rPr lang="ko-KR" altLang="en-US"/>
              <a:t>센서는 비활성화 상태임</a:t>
            </a:r>
          </a:p>
          <a:p>
            <a:pPr lvl="0">
              <a:defRPr/>
            </a:pPr>
            <a:r>
              <a:rPr lang="ko-KR" altLang="en-US"/>
              <a:t>추후 내부 소스를 수정 내장되어 있는 </a:t>
            </a:r>
            <a:r>
              <a:rPr lang="en-US" altLang="ko-KR"/>
              <a:t>IMU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사용할 계획이지만 사용하는 방법을 못 찾을 경우 외부 센서 부착을 통해 진행할 예정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14" name="TextBox 3"/>
          <p:cNvSpPr txBox="1"/>
          <p:nvPr/>
        </p:nvSpPr>
        <p:spPr>
          <a:xfrm>
            <a:off x="-997527" y="6299201"/>
            <a:ext cx="8481418" cy="26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https://github.com/IntelRealSense/realsense-ros/tree/development/realsense2_camera</a:t>
            </a:r>
            <a:endParaRPr lang="ko-KR" altLang="en-US" sz="1100"/>
          </a:p>
        </p:txBody>
      </p:sp>
      <p:grpSp>
        <p:nvGrpSpPr>
          <p:cNvPr id="15" name="그룹 4"/>
          <p:cNvGrpSpPr/>
          <p:nvPr/>
        </p:nvGrpSpPr>
        <p:grpSpPr>
          <a:xfrm>
            <a:off x="2663560" y="2883924"/>
            <a:ext cx="3632129" cy="2971011"/>
            <a:chOff x="133892" y="2541749"/>
            <a:chExt cx="4081709" cy="3423132"/>
          </a:xfrm>
        </p:grpSpPr>
        <p:pic>
          <p:nvPicPr>
            <p:cNvPr id="16" name="Picture 2" descr="기린 블로그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33892" y="2541749"/>
              <a:ext cx="2227074" cy="1391921"/>
            </a:xfrm>
            <a:prstGeom prst="rect">
              <a:avLst/>
            </a:prstGeom>
            <a:noFill/>
          </p:spPr>
        </p:pic>
        <p:pic>
          <p:nvPicPr>
            <p:cNvPr id="17" name="그림 6"/>
            <p:cNvPicPr>
              <a:picLocks noChangeAspect="1"/>
            </p:cNvPicPr>
            <p:nvPr/>
          </p:nvPicPr>
          <p:blipFill rotWithShape="1">
            <a:blip r:embed="rId3"/>
            <a:srcRect l="7970" t="9140" r="8050" b="4570"/>
            <a:stretch>
              <a:fillRect/>
            </a:stretch>
          </p:blipFill>
          <p:spPr>
            <a:xfrm flipH="1">
              <a:off x="956705" y="4027238"/>
              <a:ext cx="3258896" cy="1937643"/>
            </a:xfrm>
            <a:prstGeom prst="rect">
              <a:avLst/>
            </a:prstGeom>
          </p:spPr>
        </p:pic>
        <p:sp>
          <p:nvSpPr>
            <p:cNvPr id="18" name="타원 7"/>
            <p:cNvSpPr/>
            <p:nvPr/>
          </p:nvSpPr>
          <p:spPr>
            <a:xfrm>
              <a:off x="2269526" y="4731582"/>
              <a:ext cx="182880" cy="1828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9" name="직선 연결선 8"/>
            <p:cNvCxnSpPr/>
            <p:nvPr/>
          </p:nvCxnSpPr>
          <p:spPr>
            <a:xfrm flipH="1" flipV="1">
              <a:off x="1338870" y="3840102"/>
              <a:ext cx="957438" cy="918262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5097" y="2013529"/>
            <a:ext cx="4724997" cy="4348671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 vert="horz" wrap="square" lIns="91440" tIns="45720" rIns="91440" bIns="45720" anchor="ctr" anchorCtr="0"/>
          <a:lstStyle/>
          <a:p>
            <a:pPr lvl="0">
              <a:defRPr/>
            </a:pPr>
            <a:r>
              <a:rPr lang="en-US" altLang="ko-KR"/>
              <a:t>D435i</a:t>
            </a:r>
            <a:r>
              <a:rPr lang="ko-KR" altLang="en-US"/>
              <a:t>에 내장된 </a:t>
            </a:r>
            <a:r>
              <a:rPr lang="en-US" altLang="ko-KR"/>
              <a:t>IMU</a:t>
            </a:r>
            <a:r>
              <a:rPr lang="ko-KR" altLang="en-US"/>
              <a:t>센서</a:t>
            </a: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/>
            </a:pPr>
            <a:r>
              <a:rPr lang="ko-KR" altLang="en-US"/>
              <a:t>차량에 부착되어 있는 </a:t>
            </a:r>
            <a:r>
              <a:rPr lang="en-US" altLang="ko-KR"/>
              <a:t>Intel® RealSense™ Depth Camera D435i</a:t>
            </a:r>
            <a:r>
              <a:rPr lang="ko-KR" altLang="en-US"/>
              <a:t>에는 </a:t>
            </a:r>
            <a:r>
              <a:rPr lang="en-US" altLang="ko-KR"/>
              <a:t>BMI055</a:t>
            </a:r>
            <a:r>
              <a:rPr lang="ko-KR" altLang="en-US"/>
              <a:t> </a:t>
            </a:r>
            <a:r>
              <a:rPr lang="en-US" altLang="ko-KR"/>
              <a:t>IMU</a:t>
            </a:r>
            <a:r>
              <a:rPr lang="ko-KR" altLang="en-US"/>
              <a:t>센서가 내장되어 있음</a:t>
            </a:r>
            <a:r>
              <a:rPr lang="en-US" altLang="ko-KR"/>
              <a:t>.</a:t>
            </a:r>
          </a:p>
        </p:txBody>
      </p:sp>
      <p:sp>
        <p:nvSpPr>
          <p:cNvPr id="26" name="직사각형 17"/>
          <p:cNvSpPr/>
          <p:nvPr/>
        </p:nvSpPr>
        <p:spPr>
          <a:xfrm>
            <a:off x="5835534" y="2013529"/>
            <a:ext cx="2194560" cy="322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0"/>
          <p:cNvSpPr txBox="1"/>
          <p:nvPr/>
        </p:nvSpPr>
        <p:spPr>
          <a:xfrm>
            <a:off x="4245367" y="6321752"/>
            <a:ext cx="4640938" cy="42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https://store.intelrealsense.com/buy-intel-realsense-depth-camera-d435i.html</a:t>
            </a:r>
            <a:endParaRPr lang="ko-KR" altLang="en-US" sz="1100"/>
          </a:p>
        </p:txBody>
      </p:sp>
      <p:pic>
        <p:nvPicPr>
          <p:cNvPr id="28" name="Picture 2" descr="Intel® RealSense™ Depth Camera D435i"/>
          <p:cNvPicPr>
            <a:picLocks noChangeAspect="1" noChangeArrowheads="1"/>
          </p:cNvPicPr>
          <p:nvPr/>
        </p:nvPicPr>
        <p:blipFill rotWithShape="1">
          <a:blip r:embed="rId3"/>
          <a:srcRect l="8720" t="29850" r="5390" b="38460"/>
          <a:stretch>
            <a:fillRect/>
          </a:stretch>
        </p:blipFill>
        <p:spPr>
          <a:xfrm>
            <a:off x="457200" y="2444258"/>
            <a:ext cx="2900873" cy="133803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 vert="horz" wrap="square" lIns="91440" tIns="45720" rIns="91440" bIns="45720" anchor="ctr" anchorCtr="0"/>
          <a:lstStyle/>
          <a:p>
            <a:pPr lvl="0">
              <a:defRPr/>
            </a:pPr>
            <a:r>
              <a:rPr lang="en-US" altLang="ko-KR"/>
              <a:t>BMI055</a:t>
            </a:r>
            <a:endParaRPr lang="ko-KR" altLang="en-US"/>
          </a:p>
        </p:txBody>
      </p:sp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936625"/>
            <a:ext cx="2496063" cy="1799792"/>
          </a:xfrm>
          <a:prstGeom prst="rect">
            <a:avLst/>
          </a:prstGeom>
        </p:spPr>
      </p:pic>
      <p:pic>
        <p:nvPicPr>
          <p:cNvPr id="11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3263" y="936625"/>
            <a:ext cx="5001323" cy="3762900"/>
          </a:xfrm>
          <a:prstGeom prst="rect">
            <a:avLst/>
          </a:prstGeom>
        </p:spPr>
      </p:pic>
      <p:pic>
        <p:nvPicPr>
          <p:cNvPr id="12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8114" y="4699525"/>
            <a:ext cx="4916472" cy="279799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228600" y="5864551"/>
            <a:ext cx="8686799" cy="420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https://kr.mouser.com/ProductDetail/BoschSensortec/BMI055?qs=d72FGnIDsgRto2b9Ru3roQ%3D%3D&amp;gclid=Cj0KCQiA3smABhCjARIsAKtrg6Lt6-wpWQuDjmvs97GzXarB4pDKNtZEXOFAJOd8-lCfcuRU7aTzvEUaAplQEALw_wcB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984" y="4921090"/>
            <a:ext cx="8167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Jetson </a:t>
            </a:r>
            <a:r>
              <a:rPr lang="en-US" altLang="ko-KR" dirty="0" err="1">
                <a:sym typeface="Wingdings" panose="05000000000000000000" pitchFamily="2" charset="2"/>
              </a:rPr>
              <a:t>nano</a:t>
            </a:r>
            <a:r>
              <a:rPr lang="ko-KR" altLang="en-US" dirty="0">
                <a:sym typeface="Wingdings" panose="05000000000000000000" pitchFamily="2" charset="2"/>
              </a:rPr>
              <a:t>에서 사용하고 있는 통신 모듈은 </a:t>
            </a:r>
            <a:r>
              <a:rPr lang="en-US" altLang="ko-KR" dirty="0">
                <a:sym typeface="Wingdings" panose="05000000000000000000" pitchFamily="2" charset="2"/>
              </a:rPr>
              <a:t>intel-AC 8256 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1" y="1432627"/>
            <a:ext cx="3053406" cy="2784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50" y="1699740"/>
            <a:ext cx="4469709" cy="22275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355250" y="2553730"/>
            <a:ext cx="41214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4" idx="1"/>
          </p:cNvCxnSpPr>
          <p:nvPr/>
        </p:nvCxnSpPr>
        <p:spPr>
          <a:xfrm flipV="1">
            <a:off x="4355250" y="2528302"/>
            <a:ext cx="10446" cy="2852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355250" y="2791913"/>
            <a:ext cx="41214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8471512" y="2528301"/>
            <a:ext cx="10446" cy="2852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89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/>
          </p:cNvSpPr>
          <p:nvPr/>
        </p:nvSpPr>
        <p:spPr bwMode="auto">
          <a:xfrm>
            <a:off x="518984" y="1299911"/>
            <a:ext cx="841083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400" b="1" kern="1200">
                <a:solidFill>
                  <a:srgbClr val="993300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6286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0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89535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162050" indent="-314325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438275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en-US" altLang="ko-KR" dirty="0">
                <a:sym typeface="Wingdings" panose="05000000000000000000" pitchFamily="2" charset="2"/>
              </a:rPr>
              <a:t>Jetson Nano </a:t>
            </a:r>
            <a:r>
              <a:rPr kumimoji="0" lang="ko-KR" altLang="en-US" dirty="0">
                <a:sym typeface="Wingdings" panose="05000000000000000000" pitchFamily="2" charset="2"/>
              </a:rPr>
              <a:t>에서 </a:t>
            </a:r>
            <a:r>
              <a:rPr kumimoji="0" lang="ko-KR" altLang="en-US" dirty="0" err="1">
                <a:sym typeface="Wingdings" panose="05000000000000000000" pitchFamily="2" charset="2"/>
              </a:rPr>
              <a:t>핫스팟을</a:t>
            </a:r>
            <a:r>
              <a:rPr kumimoji="0" lang="ko-KR" altLang="en-US" dirty="0">
                <a:sym typeface="Wingdings" panose="05000000000000000000" pitchFamily="2" charset="2"/>
              </a:rPr>
              <a:t> 통해 </a:t>
            </a:r>
            <a:r>
              <a:rPr kumimoji="0" lang="en-US" altLang="ko-KR" dirty="0">
                <a:sym typeface="Wingdings" panose="05000000000000000000" pitchFamily="2" charset="2"/>
              </a:rPr>
              <a:t>Laptop</a:t>
            </a:r>
            <a:r>
              <a:rPr kumimoji="0" lang="ko-KR" altLang="en-US" dirty="0">
                <a:sym typeface="Wingdings" panose="05000000000000000000" pitchFamily="2" charset="2"/>
              </a:rPr>
              <a:t>에 연결하는 방식을 사용하고 있다</a:t>
            </a:r>
            <a:r>
              <a:rPr kumimoji="0" lang="en-US" altLang="ko-KR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 typeface="Wingdings" pitchFamily="2" charset="2"/>
              <a:buNone/>
            </a:pPr>
            <a:r>
              <a:rPr kumimoji="0"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kumimoji="0"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이는 좁은 실내에서만 사용되는 상황으로 국한되고 같은 장소에 다른 </a:t>
            </a:r>
            <a:r>
              <a:rPr kumimoji="0"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AP</a:t>
            </a:r>
            <a:r>
              <a:rPr kumimoji="0"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가 많을 경우 </a:t>
            </a:r>
            <a:r>
              <a:rPr kumimoji="0" lang="en-US" altLang="ko-KR" sz="2000" dirty="0">
                <a:solidFill>
                  <a:schemeClr val="tx1"/>
                </a:solidFill>
                <a:sym typeface="Wingdings" panose="05000000000000000000" pitchFamily="2" charset="2"/>
              </a:rPr>
              <a:t>AP</a:t>
            </a:r>
            <a:r>
              <a:rPr kumimoji="0" lang="ko-KR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간 충돌이 발생한다</a:t>
            </a:r>
            <a:r>
              <a:rPr kumimoji="0"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kumimoji="0" lang="en-US" altLang="ko-KR" sz="2000" b="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616C7E-8B18-4E9A-9F25-3100CB0D3560}"/>
              </a:ext>
            </a:extLst>
          </p:cNvPr>
          <p:cNvGrpSpPr/>
          <p:nvPr/>
        </p:nvGrpSpPr>
        <p:grpSpPr>
          <a:xfrm>
            <a:off x="1167232" y="3363695"/>
            <a:ext cx="7114335" cy="1979898"/>
            <a:chOff x="1400491" y="3811890"/>
            <a:chExt cx="6379169" cy="16829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BF903E-305F-4A5B-AF2C-AE1DF1C4F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15" b="91209" l="9698" r="89825">
                          <a14:foregroundMark x1="37679" y1="90934" x2="44674" y2="91209"/>
                          <a14:foregroundMark x1="44674" y1="91209" x2="46264" y2="87912"/>
                          <a14:foregroundMark x1="9698" y1="68681" x2="9698" y2="74451"/>
                        </a14:backgroundRemoval>
                      </a14:imgEffect>
                    </a14:imgLayer>
                  </a14:imgProps>
                </a:ext>
              </a:extLst>
            </a:blip>
            <a:srcRect l="7970" t="9142" r="8047" b="4571"/>
            <a:stretch/>
          </p:blipFill>
          <p:spPr>
            <a:xfrm>
              <a:off x="1400491" y="3960037"/>
              <a:ext cx="2482022" cy="1475737"/>
            </a:xfrm>
            <a:prstGeom prst="rect">
              <a:avLst/>
            </a:prstGeom>
          </p:spPr>
        </p:pic>
        <p:pic>
          <p:nvPicPr>
            <p:cNvPr id="5122" name="Picture 2" descr="삼성전자, 프리미엄 디자인에 사용성 더한 '삼성 노트북5 Metal'·'삼성 노트북5' 출시 – Samsung Newsroom Korea">
              <a:extLst>
                <a:ext uri="{FF2B5EF4-FFF2-40B4-BE49-F238E27FC236}">
                  <a16:creationId xmlns:a16="http://schemas.microsoft.com/office/drawing/2014/main" id="{2952B006-1CF4-4B5B-ADCC-FB93E0AFE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1" b="93798" l="9981" r="89981">
                          <a14:foregroundMark x1="38168" y1="90638" x2="43431" y2="93856"/>
                          <a14:foregroundMark x1="43431" y1="93856" x2="52008" y2="90228"/>
                          <a14:foregroundMark x1="18168" y1="7607" x2="55750" y2="6261"/>
                          <a14:foregroundMark x1="55750" y1="6261" x2="59259" y2="10532"/>
                          <a14:foregroundMark x1="16413" y1="9655" x2="16296" y2="13517"/>
                          <a14:foregroundMark x1="16959" y1="20363" x2="16959" y2="25044"/>
                          <a14:foregroundMark x1="16959" y1="31422" x2="17076" y2="34114"/>
                          <a14:foregroundMark x1="17388" y1="48508" x2="18168" y2="518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2" r="10745" b="2342"/>
            <a:stretch/>
          </p:blipFill>
          <p:spPr bwMode="auto">
            <a:xfrm>
              <a:off x="5961571" y="3973349"/>
              <a:ext cx="1818089" cy="1521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래픽 4" descr="무선 단색으로 채워진">
              <a:extLst>
                <a:ext uri="{FF2B5EF4-FFF2-40B4-BE49-F238E27FC236}">
                  <a16:creationId xmlns:a16="http://schemas.microsoft.com/office/drawing/2014/main" id="{43B79A93-42A2-46D4-ABBD-A46BFCD5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598182">
              <a:off x="5148508" y="3820278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무선 단색으로 채워진">
              <a:extLst>
                <a:ext uri="{FF2B5EF4-FFF2-40B4-BE49-F238E27FC236}">
                  <a16:creationId xmlns:a16="http://schemas.microsoft.com/office/drawing/2014/main" id="{CEE3BFF3-3F47-4450-96E2-C46555CA5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01818" flipH="1">
              <a:off x="3425313" y="38118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593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31983-4C7F-4CAB-962C-E0A9A585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44766-8393-41B3-9B69-6A81D066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실외에서도 장거리 무선 통신이 가능하게 하기 위한 </a:t>
            </a:r>
            <a:r>
              <a:rPr lang="en-US" altLang="ko-KR" dirty="0">
                <a:solidFill>
                  <a:schemeClr val="accent6"/>
                </a:solidFill>
              </a:rPr>
              <a:t>LTE </a:t>
            </a:r>
            <a:r>
              <a:rPr lang="ko-KR" altLang="en-US" dirty="0">
                <a:solidFill>
                  <a:schemeClr val="accent6"/>
                </a:solidFill>
              </a:rPr>
              <a:t>모듈</a:t>
            </a:r>
            <a:r>
              <a:rPr lang="ko-KR" altLang="en-US" dirty="0"/>
              <a:t>을 추가하고 차량의 위치를 추적하기 위한 </a:t>
            </a:r>
            <a:r>
              <a:rPr lang="en-US" altLang="ko-KR" dirty="0">
                <a:solidFill>
                  <a:schemeClr val="accent6"/>
                </a:solidFill>
              </a:rPr>
              <a:t>GPS </a:t>
            </a:r>
            <a:r>
              <a:rPr lang="ko-KR" altLang="en-US" dirty="0">
                <a:solidFill>
                  <a:schemeClr val="accent6"/>
                </a:solidFill>
              </a:rPr>
              <a:t>모듈 </a:t>
            </a:r>
            <a:r>
              <a:rPr lang="ko-KR" altLang="en-US" dirty="0"/>
              <a:t>또한 추가할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8" name="Picture 4" descr="측위 기술의 양대산맥 GPS와 GLONASS - 테크월드뉴스">
            <a:extLst>
              <a:ext uri="{FF2B5EF4-FFF2-40B4-BE49-F238E27FC236}">
                <a16:creationId xmlns:a16="http://schemas.microsoft.com/office/drawing/2014/main" id="{900EC611-1D33-4A0E-9439-BE25A72A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28" y="2952400"/>
            <a:ext cx="3253893" cy="212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알쏭달쏭 LTE 용어, 무슨 뜻일까?">
            <a:extLst>
              <a:ext uri="{FF2B5EF4-FFF2-40B4-BE49-F238E27FC236}">
                <a16:creationId xmlns:a16="http://schemas.microsoft.com/office/drawing/2014/main" id="{9E3366A9-4552-4E57-9C81-354A2024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8" y="2948730"/>
            <a:ext cx="3780639" cy="212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214156-4395-4A71-82E6-EDD61B7E1DC5}"/>
              </a:ext>
            </a:extLst>
          </p:cNvPr>
          <p:cNvSpPr txBox="1"/>
          <p:nvPr/>
        </p:nvSpPr>
        <p:spPr>
          <a:xfrm>
            <a:off x="334523" y="4859895"/>
            <a:ext cx="45803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https://blog.daum.net/kslofs/6842629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DB7F1-8FDF-4254-B535-E551082B18B5}"/>
              </a:ext>
            </a:extLst>
          </p:cNvPr>
          <p:cNvSpPr txBox="1"/>
          <p:nvPr/>
        </p:nvSpPr>
        <p:spPr>
          <a:xfrm>
            <a:off x="4710599" y="4916521"/>
            <a:ext cx="45803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http://www.epnc.co.kr/news/articleView.html?idxno=94150</a:t>
            </a:r>
          </a:p>
        </p:txBody>
      </p:sp>
    </p:spTree>
    <p:extLst>
      <p:ext uri="{BB962C8B-B14F-4D97-AF65-F5344CB8AC3E}">
        <p14:creationId xmlns:p14="http://schemas.microsoft.com/office/powerpoint/2010/main" val="2062201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9CA9F-09C3-4102-A381-54FFCC85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자율주행에서 </a:t>
            </a:r>
            <a:r>
              <a:rPr lang="en-US" altLang="ko-KR" dirty="0"/>
              <a:t>GPS</a:t>
            </a:r>
            <a:r>
              <a:rPr lang="ko-KR" altLang="en-US" dirty="0"/>
              <a:t>의 장점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5F618-8F5D-4869-8B40-506781F37D8F}"/>
              </a:ext>
            </a:extLst>
          </p:cNvPr>
          <p:cNvSpPr txBox="1"/>
          <p:nvPr/>
        </p:nvSpPr>
        <p:spPr>
          <a:xfrm>
            <a:off x="519953" y="4252263"/>
            <a:ext cx="3955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i="0" dirty="0">
                <a:solidFill>
                  <a:srgbClr val="222222"/>
                </a:solidFill>
                <a:effectLst/>
                <a:latin typeface="AppleSDGothicNeo-Regular"/>
              </a:rPr>
              <a:t>카메라를 이용하여 위치를 측정하는 방식과 달리 날씨나 조도에 영향을 받지 않고 안정적인 </a:t>
            </a:r>
            <a:r>
              <a:rPr lang="ko-KR" altLang="en-US" sz="1800" b="1" i="0" dirty="0" err="1">
                <a:solidFill>
                  <a:srgbClr val="222222"/>
                </a:solidFill>
                <a:effectLst/>
                <a:latin typeface="AppleSDGothicNeo-Regular"/>
              </a:rPr>
              <a:t>측위가</a:t>
            </a:r>
            <a:r>
              <a:rPr lang="ko-KR" altLang="en-US" sz="1800" b="1" i="0" dirty="0">
                <a:solidFill>
                  <a:srgbClr val="222222"/>
                </a:solidFill>
                <a:effectLst/>
                <a:latin typeface="AppleSDGothicNeo-Regular"/>
              </a:rPr>
              <a:t> 가능하다</a:t>
            </a:r>
            <a:r>
              <a:rPr lang="en-US" altLang="ko-KR" sz="1800" b="1" i="0" dirty="0">
                <a:solidFill>
                  <a:srgbClr val="222222"/>
                </a:solidFill>
                <a:effectLst/>
                <a:latin typeface="AppleSDGothicNeo-Regular"/>
              </a:rPr>
              <a:t>.</a:t>
            </a:r>
            <a:endParaRPr lang="ko-KR" altLang="en-US" sz="1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4A7909-003E-4D08-BB48-9426BB151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8"/>
          <a:stretch/>
        </p:blipFill>
        <p:spPr>
          <a:xfrm>
            <a:off x="775144" y="1932769"/>
            <a:ext cx="1510862" cy="19316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8AA60-5702-49E1-9058-68E204F6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306" y="1932769"/>
            <a:ext cx="2419350" cy="213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C52247-5C64-4AB1-9F2A-EFF151240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721" y="1792939"/>
            <a:ext cx="2183208" cy="2511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ACE138-CD9B-4CFA-AB06-E4BC01389B71}"/>
              </a:ext>
            </a:extLst>
          </p:cNvPr>
          <p:cNvSpPr txBox="1"/>
          <p:nvPr/>
        </p:nvSpPr>
        <p:spPr>
          <a:xfrm>
            <a:off x="4766029" y="4252263"/>
            <a:ext cx="3858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800" b="1" dirty="0">
                <a:solidFill>
                  <a:srgbClr val="222222"/>
                </a:solidFill>
                <a:latin typeface="AppleSDGothicNeo-Regular"/>
              </a:rPr>
              <a:t>GPS </a:t>
            </a:r>
            <a:r>
              <a:rPr lang="ko-KR" altLang="en-US" sz="1800" b="1" dirty="0">
                <a:solidFill>
                  <a:srgbClr val="222222"/>
                </a:solidFill>
                <a:latin typeface="AppleSDGothicNeo-Regular"/>
              </a:rPr>
              <a:t>자율주행 차량은 에너지 소모가 가장 적은 경로를 예측하고 운행을 계획할 수 있다</a:t>
            </a:r>
            <a:r>
              <a:rPr lang="en-US" altLang="ko-KR" sz="1800" b="1" dirty="0">
                <a:solidFill>
                  <a:srgbClr val="222222"/>
                </a:solidFill>
                <a:latin typeface="AppleSDGothicNeo-Regular"/>
              </a:rPr>
              <a:t>. </a:t>
            </a:r>
            <a:r>
              <a:rPr lang="ko-KR" altLang="en-US" sz="1800" b="1" dirty="0">
                <a:solidFill>
                  <a:srgbClr val="222222"/>
                </a:solidFill>
                <a:latin typeface="AppleSDGothicNeo-Regular"/>
              </a:rPr>
              <a:t>따라서 시간과 연비 등 다양한 자원을 아낄 수 있다</a:t>
            </a:r>
            <a:r>
              <a:rPr lang="en-US" altLang="ko-KR" sz="1800" b="1" dirty="0">
                <a:solidFill>
                  <a:srgbClr val="222222"/>
                </a:solidFill>
                <a:latin typeface="AppleSDGothicNeo-Regular"/>
              </a:rPr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50804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9CA9F-09C3-4102-A381-54FFCC85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자율주행 </a:t>
            </a:r>
            <a:r>
              <a:rPr lang="en-US" altLang="ko-KR" dirty="0"/>
              <a:t>GPS</a:t>
            </a:r>
            <a:r>
              <a:rPr lang="ko-KR" altLang="en-US" dirty="0"/>
              <a:t>기술 </a:t>
            </a:r>
            <a:r>
              <a:rPr lang="ko-KR" altLang="en-US" dirty="0" err="1"/>
              <a:t>적용예시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E6145-DFC4-4EB8-9A1F-CE4EBD6E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KT, </a:t>
            </a:r>
            <a:r>
              <a:rPr lang="ko-KR" altLang="en-US" dirty="0"/>
              <a:t>라이다 기반 정밀 </a:t>
            </a:r>
            <a:r>
              <a:rPr lang="ko-KR" altLang="en-US" dirty="0" err="1"/>
              <a:t>측위</a:t>
            </a:r>
            <a:r>
              <a:rPr lang="ko-KR" altLang="en-US" dirty="0"/>
              <a:t> 기술 </a:t>
            </a:r>
            <a:r>
              <a:rPr lang="en-US" altLang="ko-KR" dirty="0"/>
              <a:t>‘</a:t>
            </a:r>
            <a:r>
              <a:rPr lang="ko-KR" altLang="en-US" dirty="0"/>
              <a:t>비전</a:t>
            </a:r>
            <a:r>
              <a:rPr lang="en-US" altLang="ko-KR" dirty="0"/>
              <a:t>GPS’</a:t>
            </a:r>
          </a:p>
          <a:p>
            <a:pPr>
              <a:buFontTx/>
              <a:buChar char="-"/>
            </a:pP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Regular"/>
              </a:rPr>
              <a:t>비전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AppleSDGothicNeo-Regular"/>
              </a:rPr>
              <a:t>GPS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Regular"/>
              </a:rPr>
              <a:t>는 라이다 센서와 </a:t>
            </a:r>
            <a:r>
              <a:rPr lang="ko-KR" altLang="en-US" sz="1800" b="0" i="0" dirty="0" err="1">
                <a:solidFill>
                  <a:srgbClr val="222222"/>
                </a:solidFill>
                <a:effectLst/>
                <a:latin typeface="AppleSDGothicNeo-Regular"/>
              </a:rPr>
              <a:t>고정밀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AppleSDGothicNeo-Regular"/>
              </a:rPr>
              <a:t>GPS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Regular"/>
              </a:rPr>
              <a:t>를 결합해 어디서나 정확한 위치를 </a:t>
            </a:r>
            <a:r>
              <a:rPr lang="ko-KR" altLang="en-US" sz="1800" b="0" i="0" dirty="0" err="1">
                <a:solidFill>
                  <a:srgbClr val="222222"/>
                </a:solidFill>
                <a:effectLst/>
                <a:latin typeface="AppleSDGothicNeo-Regular"/>
              </a:rPr>
              <a:t>측위하는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Regular"/>
              </a:rPr>
              <a:t> 기술이다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AppleSDGothicNeo-Regular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Regular"/>
              </a:rPr>
              <a:t>차량 이동시 라이더 영상에서 추출된 특징점의 변화를 인식해 이동거리와 위치를 산정하는 방식으로 도심지역의 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AppleSDGothicNeo-Regular"/>
              </a:rPr>
              <a:t>3D 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Regular"/>
              </a:rPr>
              <a:t>영상 데이터베이스를 별도로 구축할 필요가 없다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AppleSDGothicNeo-Regular"/>
              </a:rPr>
              <a:t>.</a:t>
            </a:r>
          </a:p>
          <a:p>
            <a:pPr>
              <a:buFontTx/>
              <a:buChar char="-"/>
            </a:pPr>
            <a:endParaRPr lang="en-US" altLang="ko-KR" sz="1800" b="0" dirty="0">
              <a:solidFill>
                <a:srgbClr val="222222"/>
              </a:solidFill>
              <a:latin typeface="AppleSDGothicNeo-Regular"/>
            </a:endParaRPr>
          </a:p>
          <a:p>
            <a:pPr>
              <a:buFontTx/>
              <a:buChar char="-"/>
            </a:pPr>
            <a:r>
              <a:rPr lang="en-US" altLang="ko-KR" sz="1800" b="0" dirty="0">
                <a:solidFill>
                  <a:srgbClr val="222222"/>
                </a:solidFill>
                <a:latin typeface="AppleSDGothicNeo-Regular"/>
              </a:rPr>
              <a:t>&gt; </a:t>
            </a:r>
            <a:r>
              <a:rPr lang="ko-KR" altLang="en-US" sz="1800" b="0" dirty="0">
                <a:solidFill>
                  <a:srgbClr val="222222"/>
                </a:solidFill>
                <a:latin typeface="AppleSDGothicNeo-Regular"/>
              </a:rPr>
              <a:t>도심에서 성능테스트를 진행 했을 때 전 구간에서 차선을 구분할 수 있을 정도의 정확성을 보였다고 한다</a:t>
            </a:r>
            <a:r>
              <a:rPr lang="en-US" altLang="ko-KR" sz="1800" b="0" dirty="0">
                <a:solidFill>
                  <a:srgbClr val="222222"/>
                </a:solidFill>
                <a:latin typeface="AppleSDGothicNeo-Regular"/>
              </a:rPr>
              <a:t>.</a:t>
            </a:r>
            <a:br>
              <a:rPr lang="en-US" altLang="ko-KR" sz="1800" b="0" dirty="0">
                <a:solidFill>
                  <a:srgbClr val="222222"/>
                </a:solidFill>
                <a:latin typeface="AppleSDGothicNeo-Regular"/>
              </a:rPr>
            </a:br>
            <a:br>
              <a:rPr lang="en-US" altLang="ko-KR" sz="1800" b="0" dirty="0">
                <a:solidFill>
                  <a:srgbClr val="222222"/>
                </a:solidFill>
                <a:latin typeface="AppleSDGothicNeo-Regular"/>
              </a:rPr>
            </a:br>
            <a:r>
              <a:rPr lang="en-US" altLang="ko-KR" sz="1800" b="0" dirty="0">
                <a:solidFill>
                  <a:srgbClr val="222222"/>
                </a:solidFill>
                <a:latin typeface="AppleSDGothicNeo-Regular"/>
              </a:rPr>
              <a:t>&gt; </a:t>
            </a:r>
            <a:r>
              <a:rPr lang="ko-KR" altLang="en-US" sz="1800" b="0" dirty="0">
                <a:solidFill>
                  <a:srgbClr val="222222"/>
                </a:solidFill>
                <a:latin typeface="AppleSDGothicNeo-Regular"/>
              </a:rPr>
              <a:t>기존에 </a:t>
            </a:r>
            <a:r>
              <a:rPr lang="en-US" altLang="ko-KR" sz="1800" b="0" dirty="0">
                <a:solidFill>
                  <a:srgbClr val="222222"/>
                </a:solidFill>
                <a:latin typeface="AppleSDGothicNeo-Regular"/>
              </a:rPr>
              <a:t>GPS </a:t>
            </a:r>
            <a:r>
              <a:rPr lang="ko-KR" altLang="en-US" sz="1800" b="0" dirty="0">
                <a:solidFill>
                  <a:srgbClr val="222222"/>
                </a:solidFill>
                <a:latin typeface="AppleSDGothicNeo-Regular"/>
              </a:rPr>
              <a:t>성능이 갑작스럽게 저하되었을 경우 차량의 안정적인 운행이 어려워 차선을 유지하지 못하는 점을 해결할 수 있을 것으로 기대된다</a:t>
            </a:r>
            <a:r>
              <a:rPr lang="en-US" altLang="ko-KR" sz="1800" b="0" dirty="0">
                <a:solidFill>
                  <a:srgbClr val="222222"/>
                </a:solidFill>
                <a:latin typeface="AppleSDGothicNeo-Regula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84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27" y="2281105"/>
            <a:ext cx="3452355" cy="3559173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/>
          </p:cNvSpPr>
          <p:nvPr/>
        </p:nvSpPr>
        <p:spPr bwMode="auto">
          <a:xfrm>
            <a:off x="657143" y="936625"/>
            <a:ext cx="81678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400" b="1" kern="1200">
                <a:solidFill>
                  <a:srgbClr val="993300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6286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0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89535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162050" indent="-314325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438275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/>
              <a:t>SIM7600G-H 4G / 3G / 2G / GNSS Module for Jetson Nano, LTE CAT4, Global Applicable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35" y="1923470"/>
            <a:ext cx="2924168" cy="427444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41" y="3430480"/>
            <a:ext cx="790575" cy="2762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369" y="5538580"/>
            <a:ext cx="1552575" cy="2476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741" y="5912165"/>
            <a:ext cx="933450" cy="2857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57143" y="6002246"/>
            <a:ext cx="34612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https://ko.aliexpress.com/item/4000805378422.html</a:t>
            </a:r>
          </a:p>
        </p:txBody>
      </p:sp>
    </p:spTree>
    <p:extLst>
      <p:ext uri="{BB962C8B-B14F-4D97-AF65-F5344CB8AC3E}">
        <p14:creationId xmlns:p14="http://schemas.microsoft.com/office/powerpoint/2010/main" val="335650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1824187C-931A-43A3-ABC9-116C6E89C408}"/>
              </a:ext>
            </a:extLst>
          </p:cNvPr>
          <p:cNvSpPr txBox="1">
            <a:spLocks/>
          </p:cNvSpPr>
          <p:nvPr/>
        </p:nvSpPr>
        <p:spPr bwMode="auto">
          <a:xfrm>
            <a:off x="657143" y="936625"/>
            <a:ext cx="81678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400" b="1" kern="1200">
                <a:solidFill>
                  <a:srgbClr val="993300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6286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000" b="1" kern="1200">
                <a:solidFill>
                  <a:srgbClr val="0000CC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89535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162050" indent="-314325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1438275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/>
              <a:t>SIM7600G-H 4G / 3G / 2G / GNSS Module for Jetson Nano, LTE CAT4, Global Applicable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618" y="2608967"/>
            <a:ext cx="3939175" cy="26358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" y="2103750"/>
            <a:ext cx="4696307" cy="36462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7143" y="6002246"/>
            <a:ext cx="34612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https://ko.aliexpress.com/item/4000805378422.html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BDF4BF-ECF2-4747-8D06-6B83FD0BE4E5}"/>
              </a:ext>
            </a:extLst>
          </p:cNvPr>
          <p:cNvSpPr/>
          <p:nvPr/>
        </p:nvSpPr>
        <p:spPr>
          <a:xfrm>
            <a:off x="5221451" y="5244792"/>
            <a:ext cx="7857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75.99$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023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기존차량 플랫폼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lvl="1" indent="0">
              <a:buClr>
                <a:schemeClr val="tx1"/>
              </a:buClr>
              <a:buNone/>
            </a:pPr>
            <a:endParaRPr lang="en-US" altLang="ko-KR" sz="1600" b="0" dirty="0">
              <a:solidFill>
                <a:schemeClr val="tx1"/>
              </a:solidFill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altLang="ko-KR" sz="1600" b="0" dirty="0">
              <a:solidFill>
                <a:schemeClr val="tx1"/>
              </a:solidFill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altLang="ko-KR" sz="1600" b="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50" y="1720163"/>
            <a:ext cx="6977900" cy="40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7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88E81-6A33-4387-B6E8-E5C8F85E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2613E8-624E-4905-8F1B-D1361AC84FBF}"/>
              </a:ext>
            </a:extLst>
          </p:cNvPr>
          <p:cNvSpPr txBox="1">
            <a:spLocks/>
          </p:cNvSpPr>
          <p:nvPr/>
        </p:nvSpPr>
        <p:spPr>
          <a:xfrm>
            <a:off x="1514683" y="2426402"/>
            <a:ext cx="6858000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3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2369887"/>
            <a:ext cx="4128683" cy="19037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1006"/>
            <a:ext cx="4244000" cy="4485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4013" y="4330131"/>
            <a:ext cx="34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앞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1140" y="4330131"/>
            <a:ext cx="34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57143" y="6002246"/>
            <a:ext cx="34612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https://ko.aliexpress.com/item/4000805378422.html</a:t>
            </a:r>
          </a:p>
        </p:txBody>
      </p:sp>
    </p:spTree>
    <p:extLst>
      <p:ext uri="{BB962C8B-B14F-4D97-AF65-F5344CB8AC3E}">
        <p14:creationId xmlns:p14="http://schemas.microsoft.com/office/powerpoint/2010/main" val="4214545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0D489-418B-42FF-A5C5-B284451E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39" y="257860"/>
            <a:ext cx="8594521" cy="661987"/>
          </a:xfrm>
        </p:spPr>
        <p:txBody>
          <a:bodyPr/>
          <a:lstStyle/>
          <a:p>
            <a:r>
              <a:rPr lang="en-US" altLang="ko-KR" dirty="0"/>
              <a:t>Jetson Nano </a:t>
            </a:r>
            <a:r>
              <a:rPr lang="ko-KR" altLang="en-US" dirty="0"/>
              <a:t>외부 통신 모듈 변경에 따른 장점</a:t>
            </a:r>
            <a:r>
              <a:rPr lang="en-US" altLang="ko-KR" dirty="0"/>
              <a:t>/</a:t>
            </a:r>
            <a:r>
              <a:rPr lang="ko-KR" altLang="en-US" dirty="0"/>
              <a:t>단점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236D3A-235F-4719-83FC-92BEF40189E0}"/>
              </a:ext>
            </a:extLst>
          </p:cNvPr>
          <p:cNvSpPr/>
          <p:nvPr/>
        </p:nvSpPr>
        <p:spPr>
          <a:xfrm>
            <a:off x="352339" y="1098958"/>
            <a:ext cx="4068661" cy="5041783"/>
          </a:xfrm>
          <a:prstGeom prst="roundRect">
            <a:avLst/>
          </a:prstGeom>
          <a:solidFill>
            <a:srgbClr val="F9F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ko-KR" altLang="en-US" sz="2400" b="1" dirty="0">
                <a:solidFill>
                  <a:srgbClr val="984807"/>
                </a:solidFill>
              </a:rPr>
              <a:t>장점</a:t>
            </a:r>
            <a:endParaRPr lang="en-US" altLang="ko-KR" sz="2400" b="1" dirty="0">
              <a:solidFill>
                <a:srgbClr val="984807"/>
              </a:solidFill>
            </a:endParaRPr>
          </a:p>
          <a:p>
            <a:pPr algn="ctr"/>
            <a:endParaRPr lang="en-US" altLang="ko-KR" sz="2000" b="1" dirty="0">
              <a:solidFill>
                <a:srgbClr val="984807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SIM7600G-H 4G / 3G / 2G / GNSS Module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을 이용함으로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기존 </a:t>
            </a:r>
            <a:r>
              <a:rPr lang="en-US" altLang="ko-KR" sz="1800" dirty="0" err="1">
                <a:solidFill>
                  <a:schemeClr val="tx1"/>
                </a:solidFill>
                <a:latin typeface="Cambria" panose="02040503050406030204" pitchFamily="18" charset="0"/>
              </a:rPr>
              <a:t>WiFi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를 이용한 연결 방식과 달리 넓은 통신 범위를 가지게 되었다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실내에 국한되지 않고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실외 에서도 기기 간 장거리 통신이 가능하게 된다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GNSS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를 통해서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실외 에서도 구글 </a:t>
            </a:r>
            <a:r>
              <a:rPr lang="ko-KR" altLang="en-US" sz="1800" dirty="0" err="1">
                <a:solidFill>
                  <a:schemeClr val="tx1"/>
                </a:solidFill>
                <a:latin typeface="Cambria" panose="02040503050406030204" pitchFamily="18" charset="0"/>
              </a:rPr>
              <a:t>맵을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 이용하여 실시간으로 차량의 위치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이동경로를 읽어올 수 있게 된다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2000" b="1" dirty="0">
              <a:solidFill>
                <a:srgbClr val="984807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A59CEF-3670-4173-8654-734C4DCACD9E}"/>
              </a:ext>
            </a:extLst>
          </p:cNvPr>
          <p:cNvSpPr/>
          <p:nvPr/>
        </p:nvSpPr>
        <p:spPr>
          <a:xfrm>
            <a:off x="4723001" y="1098958"/>
            <a:ext cx="4068661" cy="5041783"/>
          </a:xfrm>
          <a:prstGeom prst="roundRect">
            <a:avLst/>
          </a:prstGeom>
          <a:solidFill>
            <a:srgbClr val="F9F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b="1" dirty="0">
                <a:solidFill>
                  <a:srgbClr val="993300"/>
                </a:solidFill>
              </a:rPr>
              <a:t>단점</a:t>
            </a:r>
            <a:endParaRPr lang="en-US" altLang="ko-KR" sz="2400" b="1" dirty="0">
              <a:solidFill>
                <a:srgbClr val="993300"/>
              </a:solidFill>
            </a:endParaRPr>
          </a:p>
          <a:p>
            <a:pPr algn="ctr"/>
            <a:endParaRPr lang="en-US" altLang="ko-KR" sz="2000" b="1" dirty="0">
              <a:solidFill>
                <a:srgbClr val="993300"/>
              </a:solidFill>
            </a:endParaRP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초기 모듈 구입 비용이 많이 든다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기존 통신사의 통신망을 이용함으로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Cambria" panose="02040503050406030204" pitchFamily="18" charset="0"/>
              </a:rPr>
              <a:t>지속적인 추가비용이 발생하게 된다</a:t>
            </a:r>
            <a:r>
              <a:rPr lang="en-US" altLang="ko-KR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ctr"/>
            <a:endParaRPr lang="ko-KR" altLang="en-US" sz="2000" b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06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소프트웨어 개선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6606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HC-SR04P(</a:t>
            </a:r>
            <a:r>
              <a:rPr lang="ko-KR" altLang="en-US"/>
              <a:t>초음파 센서</a:t>
            </a:r>
            <a:r>
              <a:rPr lang="en-US" altLang="ko-KR"/>
              <a:t>)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03860" y="1063943"/>
            <a:ext cx="8229600" cy="5016500"/>
          </a:xfrm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/>
            </a:pPr>
            <a:r>
              <a:rPr lang="en-US" altLang="ko-KR" dirty="0"/>
              <a:t>push button</a:t>
            </a:r>
            <a:r>
              <a:rPr lang="ko-KR" altLang="en-US" dirty="0"/>
              <a:t>을 </a:t>
            </a:r>
            <a:r>
              <a:rPr lang="en-US" altLang="ko-KR" dirty="0"/>
              <a:t>HC-SR04P(</a:t>
            </a:r>
            <a:r>
              <a:rPr lang="ko-KR" altLang="en-US" dirty="0"/>
              <a:t>초음파 센서</a:t>
            </a:r>
            <a:r>
              <a:rPr lang="en-US" altLang="ko-KR" dirty="0"/>
              <a:t>)</a:t>
            </a:r>
            <a:r>
              <a:rPr lang="ko-KR" altLang="en-US" dirty="0"/>
              <a:t>로 대체하기 때문에 </a:t>
            </a:r>
            <a:r>
              <a:rPr lang="en-US" altLang="ko-KR" dirty="0"/>
              <a:t>push button</a:t>
            </a:r>
            <a:r>
              <a:rPr lang="ko-KR" altLang="en-US" dirty="0"/>
              <a:t>의 오픈소스 자료를 사용</a:t>
            </a:r>
          </a:p>
          <a:p>
            <a:pPr marL="0" lvl="0" indent="0">
              <a:buNone/>
              <a:defRPr/>
            </a:pPr>
            <a:endParaRPr lang="ko-KR" altLang="en-US" dirty="0"/>
          </a:p>
        </p:txBody>
      </p:sp>
      <p:sp>
        <p:nvSpPr>
          <p:cNvPr id="7" name="TextBox 12"/>
          <p:cNvSpPr txBox="1"/>
          <p:nvPr/>
        </p:nvSpPr>
        <p:spPr>
          <a:xfrm>
            <a:off x="0" y="6080443"/>
            <a:ext cx="6449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https://github.com/cartographer-project/cartographer_ros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A8EBE8-A31E-4557-9CE4-C249A14F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0" y="2072894"/>
            <a:ext cx="7557292" cy="4007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 vert="horz" wrap="square" lIns="91440" tIns="45720" rIns="91440" bIns="45720" anchor="ctr" anchorCtr="0"/>
          <a:lstStyle/>
          <a:p>
            <a:pPr lvl="0">
              <a:defRPr/>
            </a:pPr>
            <a:r>
              <a:rPr lang="en-US" altLang="ko-KR"/>
              <a:t>HC-SR04P(</a:t>
            </a:r>
            <a:r>
              <a:rPr lang="ko-KR" altLang="en-US"/>
              <a:t>초음파 센서</a:t>
            </a:r>
            <a:r>
              <a:rPr lang="en-US" altLang="ko-KR"/>
              <a:t>)</a:t>
            </a:r>
          </a:p>
        </p:txBody>
      </p:sp>
      <p:sp>
        <p:nvSpPr>
          <p:cNvPr id="11" name="내용 개체 틀 3"/>
          <p:cNvSpPr txBox="1">
            <a:spLocks noGrp="1"/>
          </p:cNvSpPr>
          <p:nvPr>
            <p:ph idx="1"/>
          </p:nvPr>
        </p:nvSpPr>
        <p:spPr>
          <a:xfrm>
            <a:off x="411480" y="1119145"/>
            <a:ext cx="8321040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ko-KR" altLang="en-US" dirty="0"/>
              <a:t>전방 몇 </a:t>
            </a:r>
            <a:r>
              <a:rPr lang="en-US" altLang="ko-KR" dirty="0"/>
              <a:t>cm</a:t>
            </a:r>
            <a:r>
              <a:rPr lang="ko-KR" altLang="en-US" dirty="0"/>
              <a:t> 이내에 장애물이 있으면 </a:t>
            </a:r>
            <a:r>
              <a:rPr lang="en-US" altLang="ko-KR" dirty="0"/>
              <a:t>push button</a:t>
            </a:r>
            <a:r>
              <a:rPr lang="ko-KR" altLang="en-US" dirty="0"/>
              <a:t>의 기능을 이용해서 정지하도록 설계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B7988-171C-40D8-A023-AAD91A916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9792" l="10000" r="97527">
                        <a14:foregroundMark x1="74839" y1="80749" x2="79677" y2="92716"/>
                        <a14:foregroundMark x1="79677" y1="92716" x2="91935" y2="99688"/>
                        <a14:foregroundMark x1="91935" y1="99688" x2="97527" y2="87097"/>
                        <a14:foregroundMark x1="97527" y1="87097" x2="92688" y2="63163"/>
                        <a14:foregroundMark x1="78710" y1="68574" x2="85161" y2="56087"/>
                        <a14:foregroundMark x1="85161" y1="56087" x2="90538" y2="53694"/>
                        <a14:foregroundMark x1="78925" y1="92820" x2="84516" y2="99792"/>
                      </a14:backgroundRemoval>
                    </a14:imgEffect>
                  </a14:imgLayer>
                </a14:imgProps>
              </a:ext>
            </a:extLst>
          </a:blip>
          <a:srcRect l="18793" t="25851"/>
          <a:stretch/>
        </p:blipFill>
        <p:spPr>
          <a:xfrm>
            <a:off x="3029036" y="3749879"/>
            <a:ext cx="1946414" cy="1836490"/>
          </a:xfrm>
          <a:prstGeom prst="rect">
            <a:avLst/>
          </a:prstGeom>
        </p:spPr>
      </p:pic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CF5410D5-6A85-4411-A80E-C47C43C4A784}"/>
              </a:ext>
            </a:extLst>
          </p:cNvPr>
          <p:cNvSpPr/>
          <p:nvPr/>
        </p:nvSpPr>
        <p:spPr>
          <a:xfrm rot="14709798">
            <a:off x="1773357" y="2344655"/>
            <a:ext cx="1510496" cy="2548534"/>
          </a:xfrm>
          <a:prstGeom prst="bentUpArrow">
            <a:avLst>
              <a:gd name="adj1" fmla="val 17944"/>
              <a:gd name="adj2" fmla="val 25000"/>
              <a:gd name="adj3" fmla="val 25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BC37A7-89CE-40C8-AE83-EB2962E28EC8}"/>
              </a:ext>
            </a:extLst>
          </p:cNvPr>
          <p:cNvSpPr/>
          <p:nvPr/>
        </p:nvSpPr>
        <p:spPr>
          <a:xfrm>
            <a:off x="5141758" y="2298583"/>
            <a:ext cx="3545041" cy="3287786"/>
          </a:xfrm>
          <a:prstGeom prst="roundRect">
            <a:avLst/>
          </a:prstGeom>
          <a:solidFill>
            <a:srgbClr val="F9F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800" dirty="0">
                <a:solidFill>
                  <a:sysClr val="windowText" lastClr="000000"/>
                </a:solidFill>
              </a:rPr>
              <a:t>최대각도로 회전했을 때 필요한 공간 크기를 측정하여 평균화 한 거리를 구해 </a:t>
            </a:r>
            <a:br>
              <a:rPr lang="en-US" altLang="ko-KR" sz="1800" dirty="0">
                <a:solidFill>
                  <a:sysClr val="windowText" lastClr="000000"/>
                </a:solidFill>
              </a:rPr>
            </a:br>
            <a:r>
              <a:rPr lang="en-US" altLang="ko-KR" sz="1800" b="1" dirty="0">
                <a:solidFill>
                  <a:srgbClr val="FF0000"/>
                </a:solidFill>
              </a:rPr>
              <a:t>? cm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이내에 장애물이 있을 시 정지하도록 설계할 예정</a:t>
            </a:r>
            <a:endParaRPr lang="ko-KR" altLang="en-US" sz="1800" b="1" dirty="0">
              <a:solidFill>
                <a:sysClr val="windowText" lastClr="000000"/>
              </a:solidFill>
            </a:endParaRPr>
          </a:p>
          <a:p>
            <a:pPr algn="just"/>
            <a:r>
              <a:rPr lang="ko-KR" altLang="en-US" sz="1800" dirty="0">
                <a:solidFill>
                  <a:sysClr val="windowText" lastClr="000000"/>
                </a:solidFill>
              </a:rPr>
              <a:t> 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ABECFA-437A-4B72-8F05-59A5115084A3}"/>
              </a:ext>
            </a:extLst>
          </p:cNvPr>
          <p:cNvCxnSpPr/>
          <p:nvPr/>
        </p:nvCxnSpPr>
        <p:spPr>
          <a:xfrm>
            <a:off x="3699545" y="2491530"/>
            <a:ext cx="545284" cy="119962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A16C39-0943-4012-8D4E-4CD994FDCA00}"/>
              </a:ext>
            </a:extLst>
          </p:cNvPr>
          <p:cNvSpPr txBox="1"/>
          <p:nvPr/>
        </p:nvSpPr>
        <p:spPr>
          <a:xfrm rot="19944508">
            <a:off x="3827820" y="2716093"/>
            <a:ext cx="105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? cm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6B42-75DF-4328-AA9D-394C23B7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</a:t>
            </a:r>
            <a:r>
              <a:rPr lang="ko-KR" altLang="en-US" dirty="0"/>
              <a:t> </a:t>
            </a:r>
            <a:r>
              <a:rPr lang="en-US" altLang="ko-KR" dirty="0"/>
              <a:t>Camera</a:t>
            </a:r>
            <a:r>
              <a:rPr lang="ko-KR" altLang="en-US" dirty="0"/>
              <a:t> </a:t>
            </a:r>
            <a:r>
              <a:rPr lang="en-US" altLang="ko-KR" dirty="0"/>
              <a:t>D435i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2647E-5A59-4441-85CD-CE37C8283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" y="1063943"/>
            <a:ext cx="8229600" cy="5016500"/>
          </a:xfrm>
        </p:spPr>
        <p:txBody>
          <a:bodyPr/>
          <a:lstStyle/>
          <a:p>
            <a:r>
              <a:rPr lang="en-US" altLang="ko-KR" dirty="0"/>
              <a:t>Intel® RealSense™ Depth Camera D435i </a:t>
            </a:r>
            <a:r>
              <a:rPr lang="ko-KR" altLang="en-US" dirty="0"/>
              <a:t>다양한 언어로 오픈소스 지원</a:t>
            </a:r>
          </a:p>
        </p:txBody>
      </p:sp>
      <p:pic>
        <p:nvPicPr>
          <p:cNvPr id="10" name="Picture 2" descr="Intel® RealSense™ Depth Camera D435i">
            <a:extLst>
              <a:ext uri="{FF2B5EF4-FFF2-40B4-BE49-F238E27FC236}">
                <a16:creationId xmlns:a16="http://schemas.microsoft.com/office/drawing/2014/main" id="{1DFDDAC2-7C29-40C8-82E7-1849B1359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t="29847" r="5393" b="38460"/>
          <a:stretch/>
        </p:blipFill>
        <p:spPr bwMode="auto">
          <a:xfrm>
            <a:off x="725651" y="1980224"/>
            <a:ext cx="3602509" cy="16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C084D2-AB89-4F9F-911D-3D505E694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60" y="1980223"/>
            <a:ext cx="4041946" cy="3792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00C3DF-8A41-42BA-9F1B-C0D177153B51}"/>
              </a:ext>
            </a:extLst>
          </p:cNvPr>
          <p:cNvSpPr txBox="1"/>
          <p:nvPr/>
        </p:nvSpPr>
        <p:spPr>
          <a:xfrm>
            <a:off x="116840" y="5926554"/>
            <a:ext cx="6449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https://github.com/IntelRealSense/librealsense/releases/tag/v2.41.0</a:t>
            </a:r>
          </a:p>
        </p:txBody>
      </p:sp>
    </p:spTree>
    <p:extLst>
      <p:ext uri="{BB962C8B-B14F-4D97-AF65-F5344CB8AC3E}">
        <p14:creationId xmlns:p14="http://schemas.microsoft.com/office/powerpoint/2010/main" val="596009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6B42-75DF-4328-AA9D-394C23B7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</a:t>
            </a:r>
            <a:r>
              <a:rPr lang="ko-KR" altLang="en-US" dirty="0"/>
              <a:t> </a:t>
            </a:r>
            <a:r>
              <a:rPr lang="en-US" altLang="ko-KR" dirty="0"/>
              <a:t>Camera</a:t>
            </a:r>
            <a:r>
              <a:rPr lang="ko-KR" altLang="en-US" dirty="0"/>
              <a:t> </a:t>
            </a:r>
            <a:r>
              <a:rPr lang="en-US" altLang="ko-KR" dirty="0"/>
              <a:t>D435i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2647E-5A59-4441-85CD-CE37C8283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" y="1063943"/>
            <a:ext cx="8229600" cy="5016500"/>
          </a:xfrm>
        </p:spPr>
        <p:txBody>
          <a:bodyPr/>
          <a:lstStyle/>
          <a:p>
            <a:r>
              <a:rPr lang="en-US" altLang="ko-KR" dirty="0"/>
              <a:t>Intel® RealSense™ Depth Camera D435i </a:t>
            </a:r>
            <a:r>
              <a:rPr lang="ko-KR" altLang="en-US" dirty="0"/>
              <a:t>오픈소스 활용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0C3DF-8A41-42BA-9F1B-C0D177153B51}"/>
              </a:ext>
            </a:extLst>
          </p:cNvPr>
          <p:cNvSpPr txBox="1"/>
          <p:nvPr/>
        </p:nvSpPr>
        <p:spPr>
          <a:xfrm>
            <a:off x="134425" y="6080443"/>
            <a:ext cx="6449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https://github.com/IntelRealSense/librealsense/releases/tag/v2.41.0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423A85-595E-46B0-8043-FAF60F3A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11" y="2039798"/>
            <a:ext cx="5512778" cy="40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5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5097" y="2013529"/>
            <a:ext cx="4724997" cy="4348671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 vert="horz" wrap="square" lIns="91440" tIns="45720" rIns="91440" bIns="45720" anchor="ctr" anchorCtr="0"/>
          <a:lstStyle/>
          <a:p>
            <a:pPr lvl="0">
              <a:defRPr/>
            </a:pPr>
            <a:r>
              <a:rPr lang="en-US" altLang="ko-KR" dirty="0"/>
              <a:t>D435i</a:t>
            </a:r>
            <a:r>
              <a:rPr lang="ko-KR" altLang="en-US" dirty="0"/>
              <a:t>에 내장된 </a:t>
            </a:r>
            <a:r>
              <a:rPr lang="en-US" altLang="ko-KR" dirty="0"/>
              <a:t>IMU</a:t>
            </a:r>
            <a:r>
              <a:rPr lang="ko-KR" altLang="en-US" dirty="0"/>
              <a:t>센서</a:t>
            </a: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457200" y="1109663"/>
            <a:ext cx="8229600" cy="5016500"/>
          </a:xfrm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/>
            </a:pPr>
            <a:r>
              <a:rPr lang="ko-KR" altLang="en-US"/>
              <a:t>차량에 부착되어 있는 </a:t>
            </a:r>
            <a:r>
              <a:rPr lang="en-US" altLang="ko-KR"/>
              <a:t>Intel® RealSense™ Depth Camera D435i</a:t>
            </a:r>
            <a:r>
              <a:rPr lang="ko-KR" altLang="en-US"/>
              <a:t>에는 </a:t>
            </a:r>
            <a:r>
              <a:rPr lang="en-US" altLang="ko-KR"/>
              <a:t>BMI055</a:t>
            </a:r>
            <a:r>
              <a:rPr lang="ko-KR" altLang="en-US"/>
              <a:t> </a:t>
            </a:r>
            <a:r>
              <a:rPr lang="en-US" altLang="ko-KR"/>
              <a:t>IMU</a:t>
            </a:r>
            <a:r>
              <a:rPr lang="ko-KR" altLang="en-US"/>
              <a:t>센서가 내장되어 있음</a:t>
            </a:r>
            <a:r>
              <a:rPr lang="en-US" altLang="ko-KR"/>
              <a:t>.</a:t>
            </a:r>
          </a:p>
        </p:txBody>
      </p:sp>
      <p:sp>
        <p:nvSpPr>
          <p:cNvPr id="26" name="직사각형 17"/>
          <p:cNvSpPr/>
          <p:nvPr/>
        </p:nvSpPr>
        <p:spPr>
          <a:xfrm>
            <a:off x="5835534" y="2013529"/>
            <a:ext cx="2194560" cy="322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0"/>
          <p:cNvSpPr txBox="1"/>
          <p:nvPr/>
        </p:nvSpPr>
        <p:spPr>
          <a:xfrm>
            <a:off x="260596" y="5021928"/>
            <a:ext cx="290087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ko-KR" sz="1100" dirty="0">
                <a:hlinkClick r:id="rId3"/>
              </a:rPr>
              <a:t>https://store.intelrealsense.com/buy-intel-realsense-depth-camera-d435i.html</a:t>
            </a:r>
            <a:endParaRPr lang="en-US" altLang="ko-KR" sz="1100" dirty="0"/>
          </a:p>
          <a:p>
            <a:pPr lvl="0" algn="l">
              <a:defRPr/>
            </a:pPr>
            <a:endParaRPr lang="en-US" altLang="ko-KR" sz="1100" dirty="0"/>
          </a:p>
          <a:p>
            <a:pPr algn="l">
              <a:defRPr/>
            </a:pPr>
            <a:endParaRPr lang="en-US" altLang="ko-KR" sz="1100" dirty="0">
              <a:hlinkClick r:id="rId4"/>
            </a:endParaRPr>
          </a:p>
          <a:p>
            <a:pPr algn="l">
              <a:defRPr/>
            </a:pPr>
            <a:r>
              <a:rPr lang="en-US" altLang="ko-KR" sz="1100" dirty="0">
                <a:hlinkClick r:id="rId4"/>
              </a:rPr>
              <a:t>https://github.com/IntelRealSense/realsense-ros/tree/development/realsense2_camera</a:t>
            </a:r>
            <a:endParaRPr lang="en-US" altLang="ko-KR" sz="1100" dirty="0"/>
          </a:p>
          <a:p>
            <a:pPr lvl="0" algn="l">
              <a:defRPr/>
            </a:pPr>
            <a:endParaRPr lang="ko-KR" altLang="en-US" sz="1100" dirty="0"/>
          </a:p>
        </p:txBody>
      </p:sp>
      <p:pic>
        <p:nvPicPr>
          <p:cNvPr id="28" name="Picture 2" descr="Intel® RealSense™ Depth Camera D435i"/>
          <p:cNvPicPr>
            <a:picLocks noChangeAspect="1" noChangeArrowheads="1"/>
          </p:cNvPicPr>
          <p:nvPr/>
        </p:nvPicPr>
        <p:blipFill rotWithShape="1">
          <a:blip r:embed="rId5"/>
          <a:srcRect l="8720" t="29850" r="5390" b="38460"/>
          <a:stretch>
            <a:fillRect/>
          </a:stretch>
        </p:blipFill>
        <p:spPr>
          <a:xfrm>
            <a:off x="457200" y="2444258"/>
            <a:ext cx="2900873" cy="133803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 vert="horz" wrap="square" lIns="91440" tIns="45720" rIns="91440" bIns="45720" anchor="ctr" anchorCtr="0"/>
          <a:lstStyle/>
          <a:p>
            <a:pPr lvl="0">
              <a:defRPr/>
            </a:pPr>
            <a:r>
              <a:rPr lang="en-US" altLang="ko-KR"/>
              <a:t>BMI055</a:t>
            </a:r>
            <a:endParaRPr lang="ko-KR" altLang="en-US"/>
          </a:p>
        </p:txBody>
      </p:sp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00" y="2068444"/>
            <a:ext cx="2496063" cy="179979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6104115"/>
            <a:ext cx="8686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ko-KR" sz="1100" dirty="0"/>
              <a:t>https://github.com/IntelRealSense/realsense-ros/tree/development/realsense2_camera</a:t>
            </a:r>
            <a:endParaRPr lang="ko-KR" altLang="en-US" sz="11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512647E-5A59-4441-85CD-CE37C8283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6625"/>
            <a:ext cx="8229600" cy="69691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Mushr</a:t>
            </a:r>
            <a:r>
              <a:rPr lang="en-US" altLang="ko-KR" dirty="0"/>
              <a:t> </a:t>
            </a:r>
            <a:r>
              <a:rPr lang="en-US" altLang="ko-KR" dirty="0" err="1"/>
              <a:t>git</a:t>
            </a:r>
            <a:r>
              <a:rPr lang="ko-KR" altLang="en-US" dirty="0"/>
              <a:t>에 올라와있는 </a:t>
            </a:r>
            <a:r>
              <a:rPr lang="en-US" altLang="ko-KR" dirty="0" err="1"/>
              <a:t>realsense</a:t>
            </a:r>
            <a:r>
              <a:rPr lang="en-US" altLang="ko-KR" dirty="0"/>
              <a:t> </a:t>
            </a:r>
            <a:r>
              <a:rPr lang="ko-KR" altLang="en-US" dirty="0"/>
              <a:t>소스코드를 수정하여</a:t>
            </a:r>
            <a:r>
              <a:rPr lang="en-US" altLang="ko-KR" dirty="0"/>
              <a:t>, </a:t>
            </a:r>
            <a:r>
              <a:rPr lang="en-US" altLang="ko-KR" dirty="0" err="1"/>
              <a:t>mushr</a:t>
            </a:r>
            <a:r>
              <a:rPr lang="ko-KR" altLang="en-US" dirty="0"/>
              <a:t>에서 사용할 수 있게 만들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63" y="1633539"/>
            <a:ext cx="6021131" cy="330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55653"/>
            <a:ext cx="8229600" cy="50165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Gmapping</a:t>
            </a:r>
            <a:r>
              <a:rPr lang="ko-KR" altLang="en-US"/>
              <a:t>보다 최근에 개발되어 더 높은 수준의 성능을 보이고 지속적인 유지 보수가 되어 현재 많이 이용되고 있는 </a:t>
            </a:r>
            <a:r>
              <a:rPr lang="en-US" altLang="ko-KR"/>
              <a:t>SLAM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98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SLAM - Cartographer(Google)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3030" y="2730844"/>
            <a:ext cx="7426498" cy="2972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69430" y="4721732"/>
            <a:ext cx="4940097" cy="453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4425" y="6222572"/>
            <a:ext cx="49194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https://blog.naver.com/ycpiglet/222153686510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27AF97-3E4C-4BF5-BC7D-DC5815DBB033}"/>
              </a:ext>
            </a:extLst>
          </p:cNvPr>
          <p:cNvGrpSpPr/>
          <p:nvPr/>
        </p:nvGrpSpPr>
        <p:grpSpPr>
          <a:xfrm>
            <a:off x="457200" y="1295123"/>
            <a:ext cx="3938631" cy="2245031"/>
            <a:chOff x="457200" y="1295123"/>
            <a:chExt cx="3938631" cy="2245031"/>
          </a:xfrm>
        </p:grpSpPr>
        <p:sp>
          <p:nvSpPr>
            <p:cNvPr id="6" name="제목 5">
              <a:extLst>
                <a:ext uri="{FF2B5EF4-FFF2-40B4-BE49-F238E27FC236}">
                  <a16:creationId xmlns:a16="http://schemas.microsoft.com/office/drawing/2014/main" id="{4397FB25-7146-4F0E-9E83-23531ABE1EF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0A9170-BCD8-4424-A812-7A7A515D1E6E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2D09A68-2C0A-48B8-B0A3-0164A58D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차량 플랫폼 불편한 점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63DB07-7875-47B5-803F-D9B5C9751108}"/>
              </a:ext>
            </a:extLst>
          </p:cNvPr>
          <p:cNvGrpSpPr/>
          <p:nvPr/>
        </p:nvGrpSpPr>
        <p:grpSpPr>
          <a:xfrm>
            <a:off x="1333850" y="1295123"/>
            <a:ext cx="2185332" cy="1443538"/>
            <a:chOff x="1245765" y="1386804"/>
            <a:chExt cx="2412098" cy="1608065"/>
          </a:xfrm>
        </p:grpSpPr>
        <p:pic>
          <p:nvPicPr>
            <p:cNvPr id="1026" name="Picture 2" descr="Robotic race car platform from Univ. of Washington designed to speed  research around A.I. - GeekWire">
              <a:extLst>
                <a:ext uri="{FF2B5EF4-FFF2-40B4-BE49-F238E27FC236}">
                  <a16:creationId xmlns:a16="http://schemas.microsoft.com/office/drawing/2014/main" id="{41759775-114B-4B39-BA10-3E0743AE4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00" b="96905" l="10000" r="90159">
                          <a14:foregroundMark x1="16825" y1="50476" x2="14127" y2="83095"/>
                          <a14:foregroundMark x1="14127" y1="83095" x2="13810" y2="84286"/>
                          <a14:foregroundMark x1="13333" y1="97857" x2="34444" y2="96905"/>
                          <a14:foregroundMark x1="34444" y1="96905" x2="81905" y2="96905"/>
                          <a14:foregroundMark x1="81905" y1="96905" x2="90317" y2="96429"/>
                          <a14:foregroundMark x1="43333" y1="8095" x2="53333" y2="10238"/>
                          <a14:foregroundMark x1="46508" y1="5000" x2="51270" y2="6667"/>
                          <a14:foregroundMark x1="51587" y1="5000" x2="55079" y2="5000"/>
                          <a14:foregroundMark x1="55079" y1="5000" x2="57143" y2="5476"/>
                          <a14:foregroundMark x1="40159" y1="6190" x2="40159" y2="61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65" y="1386804"/>
              <a:ext cx="2412098" cy="160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E3605B4-F65E-43A4-8895-9B7D8D22B597}"/>
                </a:ext>
              </a:extLst>
            </p:cNvPr>
            <p:cNvSpPr/>
            <p:nvPr/>
          </p:nvSpPr>
          <p:spPr>
            <a:xfrm>
              <a:off x="1971413" y="1895912"/>
              <a:ext cx="293615" cy="30200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F40CBF-EE81-4958-AB76-C9970D9CD9CF}"/>
              </a:ext>
            </a:extLst>
          </p:cNvPr>
          <p:cNvSpPr txBox="1"/>
          <p:nvPr/>
        </p:nvSpPr>
        <p:spPr>
          <a:xfrm>
            <a:off x="457200" y="2893823"/>
            <a:ext cx="3938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993300"/>
                </a:solidFill>
              </a:rPr>
              <a:t>Jetson</a:t>
            </a:r>
            <a:r>
              <a:rPr lang="ko-KR" altLang="en-US" sz="1800" b="1" dirty="0">
                <a:solidFill>
                  <a:srgbClr val="993300"/>
                </a:solidFill>
              </a:rPr>
              <a:t> </a:t>
            </a:r>
            <a:r>
              <a:rPr lang="ko-KR" altLang="en-US" sz="1800" b="1" dirty="0" err="1">
                <a:solidFill>
                  <a:srgbClr val="993300"/>
                </a:solidFill>
              </a:rPr>
              <a:t>Nano</a:t>
            </a:r>
            <a:r>
              <a:rPr lang="ko-KR" altLang="en-US" sz="1800" b="1" dirty="0">
                <a:solidFill>
                  <a:srgbClr val="993300"/>
                </a:solidFill>
              </a:rPr>
              <a:t> </a:t>
            </a:r>
            <a:r>
              <a:rPr lang="ko-KR" altLang="en-US" sz="1800" b="1" dirty="0" err="1">
                <a:solidFill>
                  <a:srgbClr val="993300"/>
                </a:solidFill>
              </a:rPr>
              <a:t>Board</a:t>
            </a:r>
            <a:r>
              <a:rPr lang="ko-KR" altLang="en-US" sz="1800" b="1" dirty="0">
                <a:solidFill>
                  <a:srgbClr val="993300"/>
                </a:solidFill>
              </a:rPr>
              <a:t> 파워/부팅 </a:t>
            </a:r>
            <a:br>
              <a:rPr lang="en-US" altLang="ko-KR" sz="1800" b="1" dirty="0">
                <a:solidFill>
                  <a:srgbClr val="993300"/>
                </a:solidFill>
              </a:rPr>
            </a:br>
            <a:r>
              <a:rPr lang="ko-KR" altLang="en-US" sz="1800" b="1" dirty="0">
                <a:solidFill>
                  <a:srgbClr val="993300"/>
                </a:solidFill>
              </a:rPr>
              <a:t>확인이 불편하다.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4DDDE7-EDE1-4AF8-8C97-0462A07AA6D4}"/>
              </a:ext>
            </a:extLst>
          </p:cNvPr>
          <p:cNvGrpSpPr/>
          <p:nvPr/>
        </p:nvGrpSpPr>
        <p:grpSpPr>
          <a:xfrm>
            <a:off x="457200" y="3979600"/>
            <a:ext cx="3938631" cy="2245031"/>
            <a:chOff x="457200" y="1295123"/>
            <a:chExt cx="3938631" cy="2245031"/>
          </a:xfrm>
        </p:grpSpPr>
        <p:sp>
          <p:nvSpPr>
            <p:cNvPr id="43" name="제목 5">
              <a:extLst>
                <a:ext uri="{FF2B5EF4-FFF2-40B4-BE49-F238E27FC236}">
                  <a16:creationId xmlns:a16="http://schemas.microsoft.com/office/drawing/2014/main" id="{6E2C8BFB-AB16-46BA-8175-13A6F98C85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B880FB-2721-4CD2-9F9C-8EBBDCBB2C7A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770A70-22DD-4D5A-9EA6-56D1BFECDB52}"/>
              </a:ext>
            </a:extLst>
          </p:cNvPr>
          <p:cNvSpPr txBox="1"/>
          <p:nvPr/>
        </p:nvSpPr>
        <p:spPr>
          <a:xfrm>
            <a:off x="472103" y="5758228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993300"/>
                </a:solidFill>
              </a:rPr>
              <a:t>7.4V </a:t>
            </a:r>
            <a:r>
              <a:rPr lang="ko-KR" altLang="en-US" sz="1800" b="1" dirty="0">
                <a:solidFill>
                  <a:srgbClr val="993300"/>
                </a:solidFill>
              </a:rPr>
              <a:t>배터리 충전이 불편하다</a:t>
            </a:r>
            <a:r>
              <a:rPr lang="en-US" altLang="ko-KR" sz="1800" b="1" dirty="0">
                <a:solidFill>
                  <a:srgbClr val="993300"/>
                </a:solidFill>
              </a:rPr>
              <a:t>.</a:t>
            </a:r>
            <a:endParaRPr lang="ko-KR" altLang="en-US" sz="1800" b="1" dirty="0">
              <a:solidFill>
                <a:srgbClr val="993300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AC4ACBC-CFED-4F4F-8462-A3BC163171AC}"/>
              </a:ext>
            </a:extLst>
          </p:cNvPr>
          <p:cNvGrpSpPr/>
          <p:nvPr/>
        </p:nvGrpSpPr>
        <p:grpSpPr>
          <a:xfrm>
            <a:off x="1346879" y="4096515"/>
            <a:ext cx="2189080" cy="1302536"/>
            <a:chOff x="2626201" y="4487586"/>
            <a:chExt cx="2189080" cy="1302536"/>
          </a:xfrm>
        </p:grpSpPr>
        <p:pic>
          <p:nvPicPr>
            <p:cNvPr id="47" name="Picture 4" descr="Your Racecar's First ''Steps'' - MuSHR: The UW Open Racecar Project">
              <a:extLst>
                <a:ext uri="{FF2B5EF4-FFF2-40B4-BE49-F238E27FC236}">
                  <a16:creationId xmlns:a16="http://schemas.microsoft.com/office/drawing/2014/main" id="{2588263F-F386-4624-BBF4-B69D9D6B6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94" b="99133" l="8681" r="99901">
                          <a14:foregroundMark x1="55605" y1="60969" x2="52034" y2="73163"/>
                          <a14:foregroundMark x1="52034" y1="73163" x2="43626" y2="74898"/>
                          <a14:foregroundMark x1="43626" y1="74898" x2="35441" y2="70408"/>
                          <a14:foregroundMark x1="35441" y1="70408" x2="32589" y2="60612"/>
                          <a14:foregroundMark x1="32589" y1="60612" x2="31275" y2="37704"/>
                          <a14:foregroundMark x1="31275" y1="37704" x2="39559" y2="32959"/>
                          <a14:foregroundMark x1="39559" y1="32959" x2="49430" y2="40510"/>
                          <a14:foregroundMark x1="49430" y1="40510" x2="54787" y2="49796"/>
                          <a14:foregroundMark x1="54787" y1="49796" x2="52827" y2="72755"/>
                          <a14:foregroundMark x1="52827" y1="72755" x2="50372" y2="81582"/>
                          <a14:foregroundMark x1="26240" y1="29847" x2="59722" y2="30255"/>
                          <a14:foregroundMark x1="59350" y1="28367" x2="53497" y2="47806"/>
                          <a14:foregroundMark x1="10913" y1="52857" x2="10268" y2="69031"/>
                          <a14:foregroundMark x1="10268" y1="69031" x2="12277" y2="82092"/>
                          <a14:foregroundMark x1="12277" y1="82092" x2="17535" y2="81173"/>
                          <a14:foregroundMark x1="7515" y1="52143" x2="6250" y2="64133"/>
                          <a14:foregroundMark x1="6250" y1="64133" x2="6597" y2="74898"/>
                          <a14:foregroundMark x1="6597" y1="74898" x2="8730" y2="85102"/>
                          <a14:foregroundMark x1="8730" y1="85102" x2="15030" y2="87143"/>
                          <a14:foregroundMark x1="15030" y1="87143" x2="19717" y2="86276"/>
                          <a14:foregroundMark x1="20263" y1="83469" x2="21751" y2="97092"/>
                          <a14:foregroundMark x1="21751" y1="97092" x2="47793" y2="99592"/>
                          <a14:foregroundMark x1="47793" y1="99592" x2="56399" y2="99133"/>
                          <a14:foregroundMark x1="56399" y1="99133" x2="72024" y2="99133"/>
                          <a14:foregroundMark x1="76786" y1="94949" x2="83185" y2="82653"/>
                          <a14:foregroundMark x1="83185" y1="82653" x2="90377" y2="81224"/>
                          <a14:foregroundMark x1="90377" y1="81224" x2="97222" y2="86224"/>
                          <a14:foregroundMark x1="97222" y1="86224" x2="99901" y2="97398"/>
                          <a14:foregroundMark x1="69916" y1="45510" x2="78621" y2="39643"/>
                          <a14:foregroundMark x1="74405" y1="43061" x2="77257" y2="39082"/>
                          <a14:foregroundMark x1="75967" y1="40408" x2="77604" y2="38163"/>
                          <a14:foregroundMark x1="73760" y1="41939" x2="78770" y2="37908"/>
                          <a14:foregroundMark x1="78770" y1="37908" x2="78819" y2="38163"/>
                          <a14:foregroundMark x1="77976" y1="37398" x2="78621" y2="37959"/>
                          <a14:foregroundMark x1="77902" y1="36480" x2="78249" y2="36633"/>
                          <a14:foregroundMark x1="27530" y1="11735" x2="29812" y2="204"/>
                          <a14:foregroundMark x1="29812" y1="204" x2="44593" y2="2194"/>
                          <a14:foregroundMark x1="44593" y1="2194" x2="48537" y2="155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r="13302"/>
            <a:stretch/>
          </p:blipFill>
          <p:spPr bwMode="auto">
            <a:xfrm>
              <a:off x="2626201" y="4487586"/>
              <a:ext cx="2189080" cy="1302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6B616CF-1874-45E9-AC28-56AAB5BBD889}"/>
                </a:ext>
              </a:extLst>
            </p:cNvPr>
            <p:cNvSpPr/>
            <p:nvPr/>
          </p:nvSpPr>
          <p:spPr>
            <a:xfrm>
              <a:off x="3587734" y="5064985"/>
              <a:ext cx="715817" cy="43077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68D9F59-2AD8-4425-9FA2-FB4755F6B322}"/>
              </a:ext>
            </a:extLst>
          </p:cNvPr>
          <p:cNvGrpSpPr/>
          <p:nvPr/>
        </p:nvGrpSpPr>
        <p:grpSpPr>
          <a:xfrm>
            <a:off x="4748171" y="3982177"/>
            <a:ext cx="3938631" cy="2245031"/>
            <a:chOff x="457200" y="1295123"/>
            <a:chExt cx="3938631" cy="2245031"/>
          </a:xfrm>
        </p:grpSpPr>
        <p:sp>
          <p:nvSpPr>
            <p:cNvPr id="57" name="제목 5">
              <a:extLst>
                <a:ext uri="{FF2B5EF4-FFF2-40B4-BE49-F238E27FC236}">
                  <a16:creationId xmlns:a16="http://schemas.microsoft.com/office/drawing/2014/main" id="{6C163683-2BBF-43C3-947F-FF24324C5C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1B7DD2-C946-47E5-B013-087C89D5F633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4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0" name="Picture 2" descr="Robotic race car platform from Univ. of Washington designed to speed  research around A.I. - GeekWire">
            <a:extLst>
              <a:ext uri="{FF2B5EF4-FFF2-40B4-BE49-F238E27FC236}">
                <a16:creationId xmlns:a16="http://schemas.microsoft.com/office/drawing/2014/main" id="{DFDDB928-5FE9-454A-9B6E-F0DD326EF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6905" l="10000" r="90159">
                        <a14:foregroundMark x1="16825" y1="50476" x2="14127" y2="83095"/>
                        <a14:foregroundMark x1="14127" y1="83095" x2="13810" y2="84286"/>
                        <a14:foregroundMark x1="13333" y1="97857" x2="34444" y2="96905"/>
                        <a14:foregroundMark x1="34444" y1="96905" x2="81905" y2="96905"/>
                        <a14:foregroundMark x1="81905" y1="96905" x2="90317" y2="96429"/>
                        <a14:foregroundMark x1="43333" y1="8095" x2="53333" y2="10238"/>
                        <a14:foregroundMark x1="46508" y1="5000" x2="51270" y2="6667"/>
                        <a14:foregroundMark x1="51587" y1="5000" x2="55079" y2="5000"/>
                        <a14:foregroundMark x1="55079" y1="5000" x2="57143" y2="5476"/>
                        <a14:foregroundMark x1="40159" y1="6190" x2="40159" y2="6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79" t="31659" r="24568" b="26879"/>
          <a:stretch/>
        </p:blipFill>
        <p:spPr bwMode="auto">
          <a:xfrm>
            <a:off x="5746733" y="4308359"/>
            <a:ext cx="1941505" cy="10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9A5182F9-B973-4276-9063-C7BF6E4FB098}"/>
              </a:ext>
            </a:extLst>
          </p:cNvPr>
          <p:cNvSpPr/>
          <p:nvPr/>
        </p:nvSpPr>
        <p:spPr>
          <a:xfrm>
            <a:off x="5914238" y="4286789"/>
            <a:ext cx="1501629" cy="9479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40CB82-B9C2-4FF1-9BC2-8069622DBA7D}"/>
              </a:ext>
            </a:extLst>
          </p:cNvPr>
          <p:cNvSpPr txBox="1"/>
          <p:nvPr/>
        </p:nvSpPr>
        <p:spPr>
          <a:xfrm>
            <a:off x="4763075" y="5758228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993300"/>
                </a:solidFill>
              </a:rPr>
              <a:t>내부가 너무 좁아 배선이 불편하다</a:t>
            </a:r>
            <a:r>
              <a:rPr lang="en-US" altLang="ko-KR" sz="1800" b="1" dirty="0">
                <a:solidFill>
                  <a:srgbClr val="993300"/>
                </a:solidFill>
              </a:rPr>
              <a:t>.</a:t>
            </a:r>
            <a:endParaRPr lang="ko-KR" altLang="en-US" sz="1800" b="1" dirty="0">
              <a:solidFill>
                <a:srgbClr val="993300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9AFE19C-6839-4D1E-8A6A-0568ACC94BD5}"/>
              </a:ext>
            </a:extLst>
          </p:cNvPr>
          <p:cNvGrpSpPr/>
          <p:nvPr/>
        </p:nvGrpSpPr>
        <p:grpSpPr>
          <a:xfrm>
            <a:off x="4748169" y="1295123"/>
            <a:ext cx="3938631" cy="2245031"/>
            <a:chOff x="457200" y="1295123"/>
            <a:chExt cx="3938631" cy="2245031"/>
          </a:xfrm>
        </p:grpSpPr>
        <p:sp>
          <p:nvSpPr>
            <p:cNvPr id="64" name="제목 5">
              <a:extLst>
                <a:ext uri="{FF2B5EF4-FFF2-40B4-BE49-F238E27FC236}">
                  <a16:creationId xmlns:a16="http://schemas.microsoft.com/office/drawing/2014/main" id="{4D2A27A1-99EF-41B0-9F40-9067E3D3AA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4DB009B-4878-4418-8446-868CB33AE098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35F5D7A-E84A-4024-BA81-2A6B3E6FCF35}"/>
              </a:ext>
            </a:extLst>
          </p:cNvPr>
          <p:cNvSpPr txBox="1"/>
          <p:nvPr/>
        </p:nvSpPr>
        <p:spPr>
          <a:xfrm>
            <a:off x="4748169" y="3029432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993300"/>
                </a:solidFill>
              </a:rPr>
              <a:t>SD</a:t>
            </a:r>
            <a:r>
              <a:rPr lang="ko-KR" altLang="en-US" sz="1800" b="1" dirty="0">
                <a:solidFill>
                  <a:srgbClr val="993300"/>
                </a:solidFill>
              </a:rPr>
              <a:t>카드 넣고 빼기가 불편하다</a:t>
            </a:r>
            <a:r>
              <a:rPr lang="en-US" altLang="ko-KR" sz="1800" b="1" dirty="0">
                <a:solidFill>
                  <a:srgbClr val="993300"/>
                </a:solidFill>
              </a:rPr>
              <a:t>.</a:t>
            </a:r>
            <a:endParaRPr lang="ko-KR" altLang="en-US" sz="1800" b="1" dirty="0">
              <a:solidFill>
                <a:srgbClr val="993300"/>
              </a:solidFill>
            </a:endParaRPr>
          </a:p>
        </p:txBody>
      </p:sp>
      <p:pic>
        <p:nvPicPr>
          <p:cNvPr id="1032" name="Picture 8" descr="Getting started with the NVIDIA Jetson Nano - PyImageSearch">
            <a:extLst>
              <a:ext uri="{FF2B5EF4-FFF2-40B4-BE49-F238E27FC236}">
                <a16:creationId xmlns:a16="http://schemas.microsoft.com/office/drawing/2014/main" id="{D8C8B04B-753B-4936-A7F3-150191A65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875" b="98375" l="20000" r="94000">
                        <a14:foregroundMark x1="60000" y1="17000" x2="87167" y2="38125"/>
                        <a14:foregroundMark x1="87167" y1="38125" x2="87500" y2="61375"/>
                        <a14:foregroundMark x1="87500" y1="61375" x2="71167" y2="84500"/>
                        <a14:foregroundMark x1="71167" y1="84500" x2="58000" y2="90125"/>
                        <a14:foregroundMark x1="68000" y1="52625" x2="80500" y2="76625"/>
                        <a14:foregroundMark x1="62500" y1="64250" x2="66500" y2="85750"/>
                        <a14:foregroundMark x1="66500" y1="85750" x2="66500" y2="86375"/>
                        <a14:foregroundMark x1="90000" y1="76250" x2="79333" y2="97750"/>
                        <a14:foregroundMark x1="79333" y1="97750" x2="47000" y2="97625"/>
                        <a14:foregroundMark x1="82500" y1="32750" x2="61500" y2="16000"/>
                        <a14:foregroundMark x1="61500" y1="16000" x2="58500" y2="31250"/>
                        <a14:foregroundMark x1="30833" y1="38000" x2="30333" y2="77000"/>
                        <a14:foregroundMark x1="37500" y1="49250" x2="44500" y2="56000"/>
                        <a14:foregroundMark x1="29333" y1="41375" x2="29333" y2="59000"/>
                        <a14:foregroundMark x1="70500" y1="68000" x2="60000" y2="64625"/>
                        <a14:foregroundMark x1="57000" y1="10875" x2="70500" y2="29000"/>
                        <a14:foregroundMark x1="63500" y1="13625" x2="74000" y2="26750"/>
                        <a14:foregroundMark x1="94000" y1="88250" x2="76500" y2="98375"/>
                        <a14:foregroundMark x1="55000" y1="94625" x2="52000" y2="96875"/>
                        <a14:foregroundMark x1="46287" y1="42565" x2="30198" y2="36245"/>
                        <a14:foregroundMark x1="50743" y1="51859" x2="42079" y2="45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6155" b="-101"/>
          <a:stretch/>
        </p:blipFill>
        <p:spPr bwMode="auto">
          <a:xfrm rot="16200000">
            <a:off x="5893643" y="1173215"/>
            <a:ext cx="1488021" cy="21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73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SLAM - Cartographer(Google)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846" y="936625"/>
            <a:ext cx="8518671" cy="30038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25760" y="2903837"/>
            <a:ext cx="4516764" cy="322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846" y="4030147"/>
            <a:ext cx="6285011" cy="9651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25760" y="4609070"/>
            <a:ext cx="4491981" cy="296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내용 개체 틀 3"/>
          <p:cNvSpPr txBox="1">
            <a:spLocks noGrp="1"/>
          </p:cNvSpPr>
          <p:nvPr>
            <p:ph idx="1"/>
          </p:nvPr>
        </p:nvSpPr>
        <p:spPr>
          <a:xfrm>
            <a:off x="180846" y="5112519"/>
            <a:ext cx="8167816" cy="81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/>
              <a:t>MuSHr.io</a:t>
            </a:r>
            <a:r>
              <a:rPr lang="ko-KR" altLang="en-US"/>
              <a:t>에</a:t>
            </a:r>
            <a:r>
              <a:rPr lang="en-US" altLang="ko-KR"/>
              <a:t> </a:t>
            </a:r>
            <a:r>
              <a:rPr lang="ko-KR" altLang="en-US"/>
              <a:t>명시되어있는 </a:t>
            </a:r>
            <a:r>
              <a:rPr lang="en-US" altLang="ko-KR"/>
              <a:t>SLAM</a:t>
            </a:r>
            <a:r>
              <a:rPr lang="ko-KR" altLang="en-US"/>
              <a:t>이고 </a:t>
            </a:r>
            <a:r>
              <a:rPr lang="en-US" altLang="ko-KR"/>
              <a:t>ROS</a:t>
            </a:r>
            <a:r>
              <a:rPr lang="ko-KR" altLang="en-US"/>
              <a:t>를 지원하기 때문에 호환이 가능하다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425" y="6222572"/>
            <a:ext cx="49194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https://google-cartographer-ros.readthedocs.io/en/latest/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424" y="5954522"/>
            <a:ext cx="4919489" cy="234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https://mushr.io/tutorials/navigation/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SLAM - Cartographer(Google)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03860" y="1063943"/>
            <a:ext cx="8229600" cy="5016500"/>
          </a:xfrm>
        </p:spPr>
        <p:txBody>
          <a:bodyPr vert="horz" wrap="square" lIns="91440" tIns="45720" rIns="91440" bIns="45720" anchor="t" anchorCtr="0">
            <a:normAutofit/>
          </a:bodyPr>
          <a:lstStyle/>
          <a:p>
            <a:pPr lvl="0">
              <a:defRPr/>
            </a:pPr>
            <a:r>
              <a:rPr lang="en-US" altLang="ko-KR"/>
              <a:t>cartographer_ros </a:t>
            </a:r>
            <a:r>
              <a:rPr lang="ko-KR" altLang="en-US"/>
              <a:t>오픈소스 활용</a:t>
            </a:r>
          </a:p>
          <a:p>
            <a:pPr marL="0" lvl="0" indent="0">
              <a:buNone/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14626" y="2041455"/>
            <a:ext cx="4986410" cy="4039704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0" y="6080443"/>
            <a:ext cx="6449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https://github.com/cartographer-project/cartographer_ros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833E301-78C2-453B-A12C-210FA9A0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9841"/>
            <a:ext cx="7772400" cy="1470025"/>
          </a:xfrm>
          <a:solidFill>
            <a:srgbClr val="F9FDD3"/>
          </a:solidFill>
        </p:spPr>
        <p:txBody>
          <a:bodyPr/>
          <a:lstStyle/>
          <a:p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0532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개선 목록</a:t>
            </a:r>
            <a:endParaRPr lang="en-US" altLang="ko-KR" dirty="0"/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/>
          </p:nvPr>
        </p:nvGraphicFramePr>
        <p:xfrm>
          <a:off x="320040" y="1144443"/>
          <a:ext cx="8503920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2839">
                  <a:extLst>
                    <a:ext uri="{9D8B030D-6E8A-4147-A177-3AD203B41FA5}">
                      <a16:colId xmlns:a16="http://schemas.microsoft.com/office/drawing/2014/main" val="670781664"/>
                    </a:ext>
                  </a:extLst>
                </a:gridCol>
                <a:gridCol w="6511081">
                  <a:extLst>
                    <a:ext uri="{9D8B030D-6E8A-4147-A177-3AD203B41FA5}">
                      <a16:colId xmlns:a16="http://schemas.microsoft.com/office/drawing/2014/main" val="221550103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하드웨어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808659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 차량 플랫폼 불편사항 개선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Jetson Nano Board power/booting </a:t>
                      </a:r>
                      <a:r>
                        <a:rPr lang="ko-KR" altLang="en-US" sz="1600" dirty="0"/>
                        <a:t>확인할 수 있도록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아크릴 판</a:t>
                      </a:r>
                      <a:r>
                        <a:rPr lang="ko-KR" altLang="en-US" sz="1600" dirty="0"/>
                        <a:t>으로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3222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SD card </a:t>
                      </a:r>
                      <a:r>
                        <a:rPr lang="ko-KR" altLang="en-US" sz="1600" dirty="0"/>
                        <a:t>넣고 빼기 편하도록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Jetson Nano Board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의 세 방향을 밖으로 </a:t>
                      </a:r>
                      <a:r>
                        <a:rPr lang="ko-KR" altLang="en-US" sz="1600" dirty="0"/>
                        <a:t>향하도록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4630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배터리</a:t>
                      </a:r>
                      <a:r>
                        <a:rPr lang="ko-KR" altLang="en-US" sz="1600" baseline="0" dirty="0"/>
                        <a:t> 충전과 배선에 대한 불편사항은 </a:t>
                      </a:r>
                      <a:r>
                        <a:rPr lang="ko-KR" altLang="en-US" sz="1600" baseline="0" dirty="0">
                          <a:solidFill>
                            <a:srgbClr val="FF0000"/>
                          </a:solidFill>
                        </a:rPr>
                        <a:t>차체를 높여 </a:t>
                      </a:r>
                      <a:r>
                        <a:rPr lang="ko-KR" altLang="en-US" sz="1600" baseline="0" dirty="0"/>
                        <a:t>적재할 수 있는 공간을 늘리도록 설계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722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차체가 무거워 가라앉는 것은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Shock absorber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스프링</a:t>
                      </a:r>
                      <a:r>
                        <a:rPr lang="ko-KR" altLang="en-US" sz="1600" dirty="0"/>
                        <a:t>으로 교체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7440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바퀴의 </a:t>
                      </a:r>
                      <a:r>
                        <a:rPr lang="ko-KR" altLang="en-US" sz="1600" dirty="0" err="1"/>
                        <a:t>고정력은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servo</a:t>
                      </a:r>
                      <a:r>
                        <a:rPr lang="en-US" altLang="ko-KR" sz="1600" baseline="0" dirty="0"/>
                        <a:t> motor</a:t>
                      </a:r>
                      <a:r>
                        <a:rPr lang="ko-KR" altLang="en-US" sz="1600" baseline="0" dirty="0"/>
                        <a:t>와 연결되는 부분을 </a:t>
                      </a:r>
                      <a:r>
                        <a:rPr lang="ko-KR" altLang="en-US" sz="1600" baseline="0" dirty="0">
                          <a:solidFill>
                            <a:srgbClr val="FF0000"/>
                          </a:solidFill>
                        </a:rPr>
                        <a:t>견고하게</a:t>
                      </a:r>
                      <a:r>
                        <a:rPr lang="ko-KR" altLang="en-US" sz="1600" baseline="0" dirty="0"/>
                        <a:t> 제작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7619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</a:t>
                      </a:r>
                      <a:r>
                        <a:rPr lang="ko-KR" altLang="en-US" baseline="0" dirty="0"/>
                        <a:t> 사용 예정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초음파 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133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IMU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rgbClr val="FF0000"/>
                          </a:solidFill>
                        </a:rPr>
                        <a:t>센서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9231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Depth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</a:rPr>
                        <a:t> Camera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1214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GPS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6737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LTE module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26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5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개선 목록</a:t>
            </a:r>
            <a:endParaRPr lang="en-US" altLang="ko-KR" dirty="0"/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/>
          </p:nvPr>
        </p:nvGraphicFramePr>
        <p:xfrm>
          <a:off x="320040" y="1144443"/>
          <a:ext cx="85039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3920">
                  <a:extLst>
                    <a:ext uri="{9D8B030D-6E8A-4147-A177-3AD203B41FA5}">
                      <a16:colId xmlns:a16="http://schemas.microsoft.com/office/drawing/2014/main" val="670781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소프트웨어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80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effectLst/>
                        </a:rPr>
                        <a:t>초음파 센서 </a:t>
                      </a:r>
                      <a:r>
                        <a:rPr lang="ko-KR" altLang="en-US" sz="1600" b="0" dirty="0">
                          <a:effectLst/>
                        </a:rPr>
                        <a:t>오픈소스 활용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70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/>
                        </a:rPr>
                        <a:t>Depth</a:t>
                      </a:r>
                      <a:r>
                        <a:rPr lang="en-US" altLang="ko-KR" sz="1600" b="1" baseline="0" dirty="0">
                          <a:effectLst/>
                        </a:rPr>
                        <a:t> Camera </a:t>
                      </a:r>
                      <a:r>
                        <a:rPr lang="ko-KR" altLang="en-US" sz="1600" b="0" baseline="0" dirty="0">
                          <a:effectLst/>
                        </a:rPr>
                        <a:t>오픈소스 사용</a:t>
                      </a:r>
                      <a:endParaRPr lang="ko-KR" altLang="en-US" sz="1600" b="0" dirty="0">
                        <a:effectLst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08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/>
                        </a:rPr>
                        <a:t>IMU</a:t>
                      </a:r>
                      <a:r>
                        <a:rPr lang="en-US" altLang="ko-KR" sz="1600" b="0" baseline="0" dirty="0">
                          <a:effectLst/>
                        </a:rPr>
                        <a:t> </a:t>
                      </a:r>
                      <a:r>
                        <a:rPr lang="ko-KR" altLang="en-US" sz="1600" b="0" baseline="0" dirty="0">
                          <a:effectLst/>
                        </a:rPr>
                        <a:t>센서 사용</a:t>
                      </a:r>
                      <a:endParaRPr lang="ko-KR" altLang="en-US" sz="1600" b="0" dirty="0">
                        <a:effectLst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59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/>
                        </a:rPr>
                        <a:t>SLAM</a:t>
                      </a:r>
                      <a:r>
                        <a:rPr lang="en-US" altLang="ko-KR" sz="1600" b="0" dirty="0">
                          <a:effectLst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</a:rPr>
                        <a:t>오픈소스 사용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20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2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B58AF-4612-4027-B627-E042F8AB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6F5A5-4FA2-4A04-94F6-12D228F8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https://fishpoint.tistory.com/4438</a:t>
            </a:r>
            <a:endParaRPr lang="en-US" altLang="ko-KR" dirty="0"/>
          </a:p>
          <a:p>
            <a:r>
              <a:rPr lang="ko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https://m.blog.naver.com/panoptics/221336152952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https://mushr.io/tutorials/overview/</a:t>
            </a:r>
            <a:endParaRPr lang="en-US" altLang="ko-KR" dirty="0"/>
          </a:p>
          <a:p>
            <a:r>
              <a:rPr lang="ko-KR" altLang="en-US" dirty="0">
                <a:hlinkClick r:id="rId5"/>
              </a:rPr>
              <a:t>https://ko.aliexpress.com/item/4000805378422.html</a:t>
            </a:r>
            <a:endParaRPr lang="en-US" altLang="ko-KR" dirty="0"/>
          </a:p>
          <a:p>
            <a:r>
              <a:rPr lang="ko-KR" altLang="en-US" dirty="0"/>
              <a:t>https://github.com/IntelRealSense/librealsense/releases/tag/v2.41.0</a:t>
            </a:r>
          </a:p>
          <a:p>
            <a:r>
              <a:rPr lang="en-US" altLang="ko-KR" sz="2400" dirty="0">
                <a:hlinkClick r:id="rId6"/>
              </a:rPr>
              <a:t>h</a:t>
            </a:r>
            <a:r>
              <a:rPr lang="ko-KR" altLang="en-US" sz="2400" dirty="0">
                <a:hlinkClick r:id="rId6"/>
              </a:rPr>
              <a:t>ttp://iasmb.co.kr/realsense.asp</a:t>
            </a:r>
            <a:endParaRPr lang="en-US" altLang="ko-KR" sz="2400" dirty="0"/>
          </a:p>
          <a:p>
            <a:r>
              <a:rPr lang="en-US" altLang="ko-KR" dirty="0">
                <a:hlinkClick r:id="rId7"/>
              </a:rPr>
              <a:t>https://biz.chosun.com/site/data/html_dir/2019/09/10/2019091000645.html</a:t>
            </a:r>
            <a:endParaRPr lang="en-US" altLang="ko-KR" dirty="0"/>
          </a:p>
          <a:p>
            <a:r>
              <a:rPr lang="en-US" altLang="ko-KR" dirty="0"/>
              <a:t>https://m.blog.naver.com/PostView.nhn?blogId=daesungn&amp;logNo=221623934709&amp;proxyReferer=https:%2F%2Fwww.google.com%2F</a:t>
            </a:r>
          </a:p>
          <a:p>
            <a:pPr marL="0" indent="0">
              <a:buNone/>
            </a:pP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600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B58AF-4612-4027-B627-E042F8AB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6F5A5-4FA2-4A04-94F6-12D228F8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https://fishpoint.tistory.com/4438</a:t>
            </a:r>
            <a:endParaRPr lang="en-US" altLang="ko-KR" dirty="0"/>
          </a:p>
          <a:p>
            <a:r>
              <a:rPr lang="ko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https://m.blog.naver.com/panoptics/221336152952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https://mushr.io/tutorials/overview/</a:t>
            </a:r>
            <a:endParaRPr lang="en-US" altLang="ko-KR" dirty="0"/>
          </a:p>
          <a:p>
            <a:r>
              <a:rPr lang="ko-KR" altLang="en-US" dirty="0">
                <a:hlinkClick r:id="rId5"/>
              </a:rPr>
              <a:t>https://ko.aliexpress.com/item/4000805378422.html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7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27AF97-3E4C-4BF5-BC7D-DC5815DBB033}"/>
              </a:ext>
            </a:extLst>
          </p:cNvPr>
          <p:cNvGrpSpPr/>
          <p:nvPr/>
        </p:nvGrpSpPr>
        <p:grpSpPr>
          <a:xfrm>
            <a:off x="457200" y="1295123"/>
            <a:ext cx="3938631" cy="2245031"/>
            <a:chOff x="457200" y="1295123"/>
            <a:chExt cx="3938631" cy="2245031"/>
          </a:xfrm>
        </p:grpSpPr>
        <p:sp>
          <p:nvSpPr>
            <p:cNvPr id="6" name="제목 5">
              <a:extLst>
                <a:ext uri="{FF2B5EF4-FFF2-40B4-BE49-F238E27FC236}">
                  <a16:creationId xmlns:a16="http://schemas.microsoft.com/office/drawing/2014/main" id="{4397FB25-7146-4F0E-9E83-23531ABE1EF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0A9170-BCD8-4424-A812-7A7A515D1E6E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5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2D09A68-2C0A-48B8-B0A3-0164A58D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차량 플랫폼 불편한 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F40CBF-EE81-4958-AB76-C9970D9CD9CF}"/>
              </a:ext>
            </a:extLst>
          </p:cNvPr>
          <p:cNvSpPr txBox="1"/>
          <p:nvPr/>
        </p:nvSpPr>
        <p:spPr>
          <a:xfrm>
            <a:off x="457200" y="3029432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993300"/>
                </a:solidFill>
              </a:rPr>
              <a:t>차체가 무거워서 </a:t>
            </a:r>
            <a:r>
              <a:rPr lang="ko-KR" altLang="en-US" sz="1800" b="1" dirty="0">
                <a:solidFill>
                  <a:srgbClr val="993300"/>
                </a:solidFill>
              </a:rPr>
              <a:t>가라앉는다</a:t>
            </a:r>
            <a:r>
              <a:rPr lang="en-US" altLang="ko-KR" sz="1800" b="1" dirty="0">
                <a:solidFill>
                  <a:srgbClr val="993300"/>
                </a:solidFill>
              </a:rPr>
              <a:t>.</a:t>
            </a:r>
            <a:endParaRPr lang="ko-KR" altLang="en-US" sz="1800" b="1" dirty="0">
              <a:solidFill>
                <a:srgbClr val="993300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9AFE19C-6839-4D1E-8A6A-0568ACC94BD5}"/>
              </a:ext>
            </a:extLst>
          </p:cNvPr>
          <p:cNvGrpSpPr/>
          <p:nvPr/>
        </p:nvGrpSpPr>
        <p:grpSpPr>
          <a:xfrm>
            <a:off x="4748169" y="1295123"/>
            <a:ext cx="3938631" cy="2245031"/>
            <a:chOff x="457200" y="1295123"/>
            <a:chExt cx="3938631" cy="2245031"/>
          </a:xfrm>
        </p:grpSpPr>
        <p:sp>
          <p:nvSpPr>
            <p:cNvPr id="64" name="제목 5">
              <a:extLst>
                <a:ext uri="{FF2B5EF4-FFF2-40B4-BE49-F238E27FC236}">
                  <a16:creationId xmlns:a16="http://schemas.microsoft.com/office/drawing/2014/main" id="{4D2A27A1-99EF-41B0-9F40-9067E3D3AA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4DB009B-4878-4418-8446-868CB33AE098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6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35F5D7A-E84A-4024-BA81-2A6B3E6FCF35}"/>
              </a:ext>
            </a:extLst>
          </p:cNvPr>
          <p:cNvSpPr txBox="1"/>
          <p:nvPr/>
        </p:nvSpPr>
        <p:spPr>
          <a:xfrm>
            <a:off x="4748169" y="3029432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993300"/>
                </a:solidFill>
              </a:rPr>
              <a:t>바퀴의 고정이 제대로 되지 않는다</a:t>
            </a:r>
            <a:r>
              <a:rPr lang="en-US" altLang="ko-KR" sz="1800" b="1" dirty="0">
                <a:solidFill>
                  <a:srgbClr val="993300"/>
                </a:solidFill>
              </a:rPr>
              <a:t>.</a:t>
            </a:r>
            <a:endParaRPr lang="ko-KR" altLang="en-US" sz="1800" b="1" dirty="0">
              <a:solidFill>
                <a:srgbClr val="9933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7661B4-34AC-48F5-A71B-A6A9F10D6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3" b="94375" l="1389" r="97500">
                        <a14:foregroundMark x1="18889" y1="46250" x2="18889" y2="46250"/>
                        <a14:foregroundMark x1="18889" y1="46250" x2="33333" y2="55208"/>
                        <a14:foregroundMark x1="33333" y1="55208" x2="52222" y2="56667"/>
                        <a14:foregroundMark x1="52222" y1="56667" x2="70000" y2="51146"/>
                        <a14:foregroundMark x1="70000" y1="51146" x2="73333" y2="45313"/>
                        <a14:foregroundMark x1="60833" y1="50000" x2="57917" y2="52500"/>
                        <a14:foregroundMark x1="57917" y1="52188" x2="56806" y2="52188"/>
                        <a14:foregroundMark x1="51250" y1="51979" x2="32083" y2="49792"/>
                        <a14:foregroundMark x1="32083" y1="49792" x2="51944" y2="50729"/>
                        <a14:foregroundMark x1="51944" y1="50729" x2="33472" y2="46771"/>
                        <a14:foregroundMark x1="33472" y1="46771" x2="52361" y2="46979"/>
                        <a14:foregroundMark x1="52361" y1="46979" x2="34167" y2="52188"/>
                        <a14:foregroundMark x1="34167" y1="52188" x2="35694" y2="52500"/>
                        <a14:foregroundMark x1="64444" y1="49063" x2="60139" y2="49271"/>
                        <a14:foregroundMark x1="60833" y1="46771" x2="68750" y2="49271"/>
                        <a14:foregroundMark x1="34028" y1="46563" x2="30694" y2="47813"/>
                        <a14:foregroundMark x1="28750" y1="46771" x2="30694" y2="46979"/>
                        <a14:foregroundMark x1="27500" y1="46979" x2="47083" y2="46563"/>
                        <a14:foregroundMark x1="47083" y1="46563" x2="72083" y2="47292"/>
                        <a14:foregroundMark x1="23194" y1="46771" x2="42917" y2="47083"/>
                        <a14:foregroundMark x1="42917" y1="47083" x2="62500" y2="46458"/>
                        <a14:foregroundMark x1="62500" y1="46458" x2="66111" y2="46771"/>
                        <a14:foregroundMark x1="11250" y1="56667" x2="694" y2="68438"/>
                        <a14:foregroundMark x1="694" y1="68438" x2="417" y2="83021"/>
                        <a14:foregroundMark x1="417" y1="83021" x2="6944" y2="68854"/>
                        <a14:foregroundMark x1="6944" y1="68854" x2="5556" y2="61458"/>
                        <a14:foregroundMark x1="1667" y1="58229" x2="1389" y2="76979"/>
                        <a14:foregroundMark x1="89861" y1="52500" x2="99722" y2="68438"/>
                        <a14:foregroundMark x1="99722" y1="68438" x2="91528" y2="55208"/>
                        <a14:foregroundMark x1="91528" y1="55208" x2="97500" y2="55417"/>
                      </a14:backgroundRemoval>
                    </a14:imgEffect>
                  </a14:imgLayer>
                </a14:imgProps>
              </a:ext>
            </a:extLst>
          </a:blip>
          <a:srcRect t="45508"/>
          <a:stretch/>
        </p:blipFill>
        <p:spPr>
          <a:xfrm>
            <a:off x="1415641" y="1664455"/>
            <a:ext cx="2021748" cy="146893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2FD8E99-C870-4519-A4E6-CDD94C91D9DE}"/>
              </a:ext>
            </a:extLst>
          </p:cNvPr>
          <p:cNvSpPr/>
          <p:nvPr/>
        </p:nvSpPr>
        <p:spPr>
          <a:xfrm>
            <a:off x="1770077" y="1896892"/>
            <a:ext cx="1300294" cy="8094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F915C2-53E6-4C06-8062-540903268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38" b="97500" l="10000" r="90000">
                        <a14:foregroundMark x1="33889" y1="90313" x2="38056" y2="97708"/>
                        <a14:foregroundMark x1="38056" y1="97708" x2="60139" y2="99792"/>
                        <a14:foregroundMark x1="60139" y1="99792" x2="70417" y2="97188"/>
                        <a14:foregroundMark x1="70417" y1="97188" x2="68056" y2="89375"/>
                        <a14:foregroundMark x1="68056" y1="89375" x2="68194" y2="97604"/>
                        <a14:foregroundMark x1="68194" y1="97604" x2="73056" y2="90417"/>
                        <a14:foregroundMark x1="73056" y1="90417" x2="68889" y2="97708"/>
                        <a14:foregroundMark x1="68889" y1="97708" x2="63056" y2="90104"/>
                        <a14:foregroundMark x1="63056" y1="90104" x2="63333" y2="98333"/>
                        <a14:foregroundMark x1="63333" y1="98333" x2="59306" y2="90208"/>
                        <a14:foregroundMark x1="59306" y1="90208" x2="61806" y2="99688"/>
                        <a14:foregroundMark x1="61806" y1="99688" x2="60833" y2="90521"/>
                        <a14:foregroundMark x1="60833" y1="90521" x2="64167" y2="99063"/>
                        <a14:foregroundMark x1="64167" y1="99063" x2="56250" y2="93438"/>
                        <a14:foregroundMark x1="56250" y1="93438" x2="47778" y2="98542"/>
                        <a14:foregroundMark x1="47778" y1="98542" x2="46528" y2="90313"/>
                        <a14:foregroundMark x1="46528" y1="90313" x2="45833" y2="98646"/>
                        <a14:foregroundMark x1="45833" y1="98646" x2="43611" y2="88854"/>
                        <a14:foregroundMark x1="43611" y1="88854" x2="43889" y2="97917"/>
                        <a14:foregroundMark x1="43889" y1="97917" x2="39444" y2="90521"/>
                        <a14:foregroundMark x1="39444" y1="90521" x2="35417" y2="89792"/>
                        <a14:foregroundMark x1="34444" y1="93229" x2="43750" y2="97708"/>
                        <a14:foregroundMark x1="43750" y1="97708" x2="55000" y2="94896"/>
                        <a14:foregroundMark x1="55000" y1="94896" x2="64722" y2="98229"/>
                        <a14:foregroundMark x1="64722" y1="98229" x2="73889" y2="93333"/>
                        <a14:foregroundMark x1="73889" y1="93333" x2="65417" y2="98750"/>
                        <a14:foregroundMark x1="65417" y1="98750" x2="43333" y2="97500"/>
                        <a14:foregroundMark x1="43333" y1="97500" x2="44444" y2="97083"/>
                        <a14:foregroundMark x1="36111" y1="10104" x2="45139" y2="5938"/>
                        <a14:foregroundMark x1="45139" y1="5938" x2="56250" y2="4271"/>
                        <a14:foregroundMark x1="56250" y1="4271" x2="66667" y2="4896"/>
                        <a14:foregroundMark x1="66667" y1="4896" x2="45833" y2="9688"/>
                        <a14:foregroundMark x1="45833" y1="9688" x2="61806" y2="5938"/>
                        <a14:backgroundMark x1="28194" y1="72396" x2="29861" y2="72500"/>
                        <a14:backgroundMark x1="29861" y1="72500" x2="29722" y2="71250"/>
                        <a14:backgroundMark x1="29306" y1="70938" x2="29167" y2="68854"/>
                        <a14:backgroundMark x1="37361" y1="75000" x2="38472" y2="72917"/>
                        <a14:backgroundMark x1="37917" y1="72813" x2="40139" y2="75521"/>
                        <a14:backgroundMark x1="40139" y1="75521" x2="40139" y2="75521"/>
                        <a14:backgroundMark x1="40556" y1="76250" x2="42500" y2="73750"/>
                        <a14:backgroundMark x1="70000" y1="78125" x2="70278" y2="74167"/>
                        <a14:backgroundMark x1="66667" y1="74479" x2="67778" y2="73854"/>
                        <a14:backgroundMark x1="66944" y1="36146" x2="70833" y2="32396"/>
                        <a14:backgroundMark x1="60278" y1="36146" x2="60278" y2="36146"/>
                        <a14:backgroundMark x1="60139" y1="71250" x2="60139" y2="70313"/>
                        <a14:backgroundMark x1="60139" y1="70104" x2="59722" y2="69167"/>
                        <a14:backgroundMark x1="45000" y1="74896" x2="45000" y2="74896"/>
                        <a14:backgroundMark x1="44722" y1="74896" x2="43889" y2="74688"/>
                        <a14:backgroundMark x1="42917" y1="74479" x2="42917" y2="74479"/>
                        <a14:backgroundMark x1="52222" y1="70729" x2="53056" y2="68438"/>
                        <a14:backgroundMark x1="53056" y1="68438" x2="53056" y2="68438"/>
                        <a14:backgroundMark x1="51389" y1="71354" x2="52500" y2="70000"/>
                        <a14:backgroundMark x1="51667" y1="71771" x2="53472" y2="69479"/>
                        <a14:backgroundMark x1="51667" y1="33438" x2="51667" y2="32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721333" y="884377"/>
            <a:ext cx="1992301" cy="265640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97C8AAB-A80D-4EF6-8E43-267375A0F0E6}"/>
              </a:ext>
            </a:extLst>
          </p:cNvPr>
          <p:cNvSpPr/>
          <p:nvPr/>
        </p:nvSpPr>
        <p:spPr>
          <a:xfrm>
            <a:off x="5569645" y="1896892"/>
            <a:ext cx="738876" cy="7740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29895E-7699-4DB6-A5A5-3E637EA5B638}"/>
              </a:ext>
            </a:extLst>
          </p:cNvPr>
          <p:cNvSpPr/>
          <p:nvPr/>
        </p:nvSpPr>
        <p:spPr>
          <a:xfrm>
            <a:off x="6989483" y="1896892"/>
            <a:ext cx="738876" cy="7740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3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F7371-A211-460D-9775-AF873F8C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95316"/>
            <a:ext cx="8229600" cy="247898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/>
              <a:t>해결 방안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투명 아크릴 판으로 설계하여 파워</a:t>
            </a:r>
            <a:r>
              <a:rPr lang="en-US" altLang="ko-KR" sz="2000" b="0" dirty="0">
                <a:solidFill>
                  <a:schemeClr val="tx1"/>
                </a:solidFill>
              </a:rPr>
              <a:t>/</a:t>
            </a:r>
            <a:r>
              <a:rPr lang="ko-KR" altLang="en-US" sz="2000" b="0" dirty="0">
                <a:solidFill>
                  <a:schemeClr val="tx1"/>
                </a:solidFill>
              </a:rPr>
              <a:t>부팅 확인이 편하도록 설계한다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파워</a:t>
            </a:r>
            <a:r>
              <a:rPr lang="en-US" altLang="ko-KR" sz="2000" b="0" dirty="0">
                <a:solidFill>
                  <a:schemeClr val="tx1"/>
                </a:solidFill>
              </a:rPr>
              <a:t>/</a:t>
            </a:r>
            <a:r>
              <a:rPr lang="ko-KR" altLang="en-US" sz="2000" b="0" dirty="0">
                <a:solidFill>
                  <a:schemeClr val="tx1"/>
                </a:solidFill>
              </a:rPr>
              <a:t>부팅 확인 </a:t>
            </a:r>
            <a:r>
              <a:rPr lang="en-US" altLang="ko-KR" sz="2000" b="0" dirty="0">
                <a:solidFill>
                  <a:schemeClr val="tx1"/>
                </a:solidFill>
              </a:rPr>
              <a:t>LED </a:t>
            </a:r>
            <a:r>
              <a:rPr lang="ko-KR" altLang="en-US" sz="2000" b="0" dirty="0">
                <a:solidFill>
                  <a:schemeClr val="tx1"/>
                </a:solidFill>
              </a:rPr>
              <a:t>버튼이 사용자 눈에 쉽게 보이도록 </a:t>
            </a:r>
            <a:r>
              <a:rPr lang="en-US" altLang="ko-KR" sz="2000" b="0" dirty="0">
                <a:solidFill>
                  <a:schemeClr val="tx1"/>
                </a:solidFill>
              </a:rPr>
              <a:t>Jetson Nano</a:t>
            </a:r>
            <a:r>
              <a:rPr lang="ko-KR" altLang="en-US" sz="2000" b="0" dirty="0">
                <a:solidFill>
                  <a:schemeClr val="tx1"/>
                </a:solidFill>
              </a:rPr>
              <a:t>를 최대한 바깥쪽으로 설계한다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  <a:endParaRPr lang="ko-KR" altLang="en-US" sz="2000" b="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19A75C-06A7-40BA-9162-CA9BB255C0C9}"/>
              </a:ext>
            </a:extLst>
          </p:cNvPr>
          <p:cNvGrpSpPr/>
          <p:nvPr/>
        </p:nvGrpSpPr>
        <p:grpSpPr>
          <a:xfrm>
            <a:off x="457200" y="1295123"/>
            <a:ext cx="3938631" cy="2245031"/>
            <a:chOff x="457200" y="1295123"/>
            <a:chExt cx="3938631" cy="2245031"/>
          </a:xfrm>
        </p:grpSpPr>
        <p:sp>
          <p:nvSpPr>
            <p:cNvPr id="5" name="제목 5">
              <a:extLst>
                <a:ext uri="{FF2B5EF4-FFF2-40B4-BE49-F238E27FC236}">
                  <a16:creationId xmlns:a16="http://schemas.microsoft.com/office/drawing/2014/main" id="{49811BA1-16B1-46B4-BD3D-86C1113B730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DF097A-CF17-41F3-B3B3-D41E1AC3F958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94B6EE-4A34-46D1-B13F-E0CBB5CD6BDF}"/>
              </a:ext>
            </a:extLst>
          </p:cNvPr>
          <p:cNvGrpSpPr/>
          <p:nvPr/>
        </p:nvGrpSpPr>
        <p:grpSpPr>
          <a:xfrm>
            <a:off x="1333850" y="1295123"/>
            <a:ext cx="2185332" cy="1443538"/>
            <a:chOff x="1245765" y="1386804"/>
            <a:chExt cx="2412098" cy="1608065"/>
          </a:xfrm>
        </p:grpSpPr>
        <p:pic>
          <p:nvPicPr>
            <p:cNvPr id="8" name="Picture 2" descr="Robotic race car platform from Univ. of Washington designed to speed  research around A.I. - GeekWire">
              <a:extLst>
                <a:ext uri="{FF2B5EF4-FFF2-40B4-BE49-F238E27FC236}">
                  <a16:creationId xmlns:a16="http://schemas.microsoft.com/office/drawing/2014/main" id="{04F12D25-DC81-4B4C-9E82-9739B44F6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00" b="96905" l="10000" r="90159">
                          <a14:foregroundMark x1="16825" y1="50476" x2="14127" y2="83095"/>
                          <a14:foregroundMark x1="14127" y1="83095" x2="13810" y2="84286"/>
                          <a14:foregroundMark x1="13333" y1="97857" x2="34444" y2="96905"/>
                          <a14:foregroundMark x1="34444" y1="96905" x2="81905" y2="96905"/>
                          <a14:foregroundMark x1="81905" y1="96905" x2="90317" y2="96429"/>
                          <a14:foregroundMark x1="43333" y1="8095" x2="53333" y2="10238"/>
                          <a14:foregroundMark x1="46508" y1="5000" x2="51270" y2="6667"/>
                          <a14:foregroundMark x1="51587" y1="5000" x2="55079" y2="5000"/>
                          <a14:foregroundMark x1="55079" y1="5000" x2="57143" y2="5476"/>
                          <a14:foregroundMark x1="40159" y1="6190" x2="40159" y2="61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65" y="1386804"/>
              <a:ext cx="2412098" cy="160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0F7621A-38BD-4754-AC49-1C0824BE7C30}"/>
                </a:ext>
              </a:extLst>
            </p:cNvPr>
            <p:cNvSpPr/>
            <p:nvPr/>
          </p:nvSpPr>
          <p:spPr>
            <a:xfrm>
              <a:off x="1971413" y="1895912"/>
              <a:ext cx="293615" cy="30200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99C8682-956F-4BF2-A737-338D35DC4294}"/>
              </a:ext>
            </a:extLst>
          </p:cNvPr>
          <p:cNvSpPr txBox="1"/>
          <p:nvPr/>
        </p:nvSpPr>
        <p:spPr>
          <a:xfrm>
            <a:off x="457200" y="2893823"/>
            <a:ext cx="3938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Jetson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Nano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Board</a:t>
            </a:r>
            <a:r>
              <a:rPr lang="ko-KR" altLang="en-US" sz="1800" b="1" dirty="0"/>
              <a:t> 파워/부팅 </a:t>
            </a:r>
            <a:br>
              <a:rPr lang="en-US" altLang="ko-KR" sz="1800" b="1" dirty="0"/>
            </a:br>
            <a:r>
              <a:rPr lang="ko-KR" altLang="en-US" sz="1800" b="1" dirty="0"/>
              <a:t>확인이 불편하다.</a:t>
            </a:r>
          </a:p>
        </p:txBody>
      </p:sp>
      <p:pic>
        <p:nvPicPr>
          <p:cNvPr id="3082" name="Picture 10" descr="이엔지피 아크릴판 2T 900x1800mm 3개 종합정보 행복쇼핑의 시작 ! 다나와 (가격비교) - Danawa.com">
            <a:extLst>
              <a:ext uri="{FF2B5EF4-FFF2-40B4-BE49-F238E27FC236}">
                <a16:creationId xmlns:a16="http://schemas.microsoft.com/office/drawing/2014/main" id="{5AE4DFF2-992D-40DE-B5BA-CB2667A2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119" y="1295123"/>
            <a:ext cx="2245031" cy="22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A05352-6C29-4965-A43A-EE1CFF62A652}"/>
              </a:ext>
            </a:extLst>
          </p:cNvPr>
          <p:cNvSpPr txBox="1"/>
          <p:nvPr/>
        </p:nvSpPr>
        <p:spPr>
          <a:xfrm>
            <a:off x="4345498" y="3349877"/>
            <a:ext cx="45803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http://prod.danawa.com/info/?pcode=8714942</a:t>
            </a:r>
          </a:p>
        </p:txBody>
      </p:sp>
    </p:spTree>
    <p:extLst>
      <p:ext uri="{BB962C8B-B14F-4D97-AF65-F5344CB8AC3E}">
        <p14:creationId xmlns:p14="http://schemas.microsoft.com/office/powerpoint/2010/main" val="17686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F7371-A211-460D-9775-AF873F8C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06162"/>
            <a:ext cx="8229600" cy="153738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à"/>
            </a:pPr>
            <a:r>
              <a:rPr lang="ko-KR" altLang="en-US" dirty="0"/>
              <a:t>해결 방안</a:t>
            </a:r>
            <a:endParaRPr lang="en-US" altLang="ko-KR" dirty="0"/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사용자의 작업이 주로 필요로 하는</a:t>
            </a:r>
            <a:r>
              <a:rPr lang="en-US" altLang="ko-KR" sz="2000" b="0" dirty="0">
                <a:solidFill>
                  <a:schemeClr val="tx1"/>
                </a:solidFill>
              </a:rPr>
              <a:t> Jetson Nano Board</a:t>
            </a:r>
            <a:r>
              <a:rPr lang="ko-KR" altLang="en-US" sz="2000" b="0" dirty="0">
                <a:solidFill>
                  <a:schemeClr val="tx1"/>
                </a:solidFill>
              </a:rPr>
              <a:t>의 </a:t>
            </a:r>
            <a:r>
              <a:rPr lang="ko-KR" altLang="en-US" sz="2000" dirty="0">
                <a:solidFill>
                  <a:schemeClr val="accent6"/>
                </a:solidFill>
              </a:rPr>
              <a:t>세 방향이 밖을 향하도록</a:t>
            </a:r>
            <a:r>
              <a:rPr lang="ko-KR" altLang="en-US" sz="2000" b="0" dirty="0">
                <a:solidFill>
                  <a:schemeClr val="tx1"/>
                </a:solidFill>
              </a:rPr>
              <a:t> 설계한다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30" y="1182308"/>
            <a:ext cx="3047894" cy="24161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D467B04-7ACE-4E8D-9018-FAF0C8E00559}"/>
              </a:ext>
            </a:extLst>
          </p:cNvPr>
          <p:cNvGrpSpPr/>
          <p:nvPr/>
        </p:nvGrpSpPr>
        <p:grpSpPr>
          <a:xfrm>
            <a:off x="457200" y="1267859"/>
            <a:ext cx="3938631" cy="2245031"/>
            <a:chOff x="457200" y="1295123"/>
            <a:chExt cx="3938631" cy="2245031"/>
          </a:xfrm>
        </p:grpSpPr>
        <p:sp>
          <p:nvSpPr>
            <p:cNvPr id="11" name="제목 5">
              <a:extLst>
                <a:ext uri="{FF2B5EF4-FFF2-40B4-BE49-F238E27FC236}">
                  <a16:creationId xmlns:a16="http://schemas.microsoft.com/office/drawing/2014/main" id="{5B3E75D3-481E-4AA3-8BC3-94AEF2A9CF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CB079-069C-4CA9-BFFF-D2AED168B7A2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EC0A59-F3E8-4106-8CFC-779865F01140}"/>
              </a:ext>
            </a:extLst>
          </p:cNvPr>
          <p:cNvSpPr txBox="1"/>
          <p:nvPr/>
        </p:nvSpPr>
        <p:spPr>
          <a:xfrm>
            <a:off x="457200" y="3002168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SD</a:t>
            </a:r>
            <a:r>
              <a:rPr lang="ko-KR" altLang="en-US" sz="1800" b="1" dirty="0"/>
              <a:t>카드 넣고 빼기가 불편하다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AC5EFB-F862-44CB-A74B-98EA59786B48}"/>
              </a:ext>
            </a:extLst>
          </p:cNvPr>
          <p:cNvCxnSpPr>
            <a:cxnSpLocks/>
          </p:cNvCxnSpPr>
          <p:nvPr/>
        </p:nvCxnSpPr>
        <p:spPr>
          <a:xfrm>
            <a:off x="6979640" y="1329897"/>
            <a:ext cx="1302984" cy="80279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115983-28A0-4836-BFC5-C6D374D913A7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6758677" y="2390374"/>
            <a:ext cx="1523947" cy="13417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1E75CF-534D-4166-9336-B38EAE911B7D}"/>
              </a:ext>
            </a:extLst>
          </p:cNvPr>
          <p:cNvCxnSpPr>
            <a:cxnSpLocks/>
          </p:cNvCxnSpPr>
          <p:nvPr/>
        </p:nvCxnSpPr>
        <p:spPr>
          <a:xfrm flipV="1">
            <a:off x="5142179" y="1182308"/>
            <a:ext cx="1476735" cy="104127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 descr="Getting started with the NVIDIA Jetson Nano - PyImageSearch">
            <a:extLst>
              <a:ext uri="{FF2B5EF4-FFF2-40B4-BE49-F238E27FC236}">
                <a16:creationId xmlns:a16="http://schemas.microsoft.com/office/drawing/2014/main" id="{AEA9DBD3-B2C4-4C94-85E5-AC30D4CF4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75" b="98375" l="20000" r="94000">
                        <a14:foregroundMark x1="60000" y1="17000" x2="87167" y2="38125"/>
                        <a14:foregroundMark x1="87167" y1="38125" x2="87500" y2="61375"/>
                        <a14:foregroundMark x1="87500" y1="61375" x2="71167" y2="84500"/>
                        <a14:foregroundMark x1="71167" y1="84500" x2="58000" y2="90125"/>
                        <a14:foregroundMark x1="68000" y1="52625" x2="80500" y2="76625"/>
                        <a14:foregroundMark x1="62500" y1="64250" x2="66500" y2="85750"/>
                        <a14:foregroundMark x1="66500" y1="85750" x2="66500" y2="86375"/>
                        <a14:foregroundMark x1="90000" y1="76250" x2="79333" y2="97750"/>
                        <a14:foregroundMark x1="79333" y1="97750" x2="47000" y2="97625"/>
                        <a14:foregroundMark x1="82500" y1="32750" x2="61500" y2="16000"/>
                        <a14:foregroundMark x1="61500" y1="16000" x2="58500" y2="31250"/>
                        <a14:foregroundMark x1="30833" y1="38000" x2="30333" y2="77000"/>
                        <a14:foregroundMark x1="37500" y1="49250" x2="44500" y2="56000"/>
                        <a14:foregroundMark x1="29333" y1="41375" x2="29333" y2="59000"/>
                        <a14:foregroundMark x1="70500" y1="68000" x2="60000" y2="64625"/>
                        <a14:foregroundMark x1="57000" y1="10875" x2="70500" y2="29000"/>
                        <a14:foregroundMark x1="63500" y1="13625" x2="74000" y2="26750"/>
                        <a14:foregroundMark x1="94000" y1="88250" x2="76500" y2="98375"/>
                        <a14:foregroundMark x1="55000" y1="94625" x2="52000" y2="96875"/>
                        <a14:foregroundMark x1="46287" y1="42565" x2="30198" y2="36245"/>
                        <a14:foregroundMark x1="50743" y1="51859" x2="42079" y2="45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6155" b="-101"/>
          <a:stretch/>
        </p:blipFill>
        <p:spPr bwMode="auto">
          <a:xfrm rot="16200000">
            <a:off x="1535026" y="1145951"/>
            <a:ext cx="1488021" cy="21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12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BFCE-7767-4554-A956-8AE4D0CE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플랫폼 개선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F7371-A211-460D-9775-AF873F8C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10494"/>
            <a:ext cx="8229600" cy="233433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/>
              <a:t>해결 방안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차체를 높여서 적재할 수 있는 공간을 최대한 늘린다</a:t>
            </a:r>
            <a:r>
              <a:rPr lang="en-US" altLang="ko-KR" sz="2000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</a:rPr>
              <a:t>배선의 배치를 할 수 있는 공간을 남겨둔다</a:t>
            </a:r>
            <a:r>
              <a:rPr lang="en-US" altLang="ko-KR" sz="2000" b="0" dirty="0">
                <a:solidFill>
                  <a:schemeClr val="tx1"/>
                </a:solidFill>
              </a:rPr>
              <a:t>.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682670-D555-4058-BEFB-7EEE23E1F6B3}"/>
              </a:ext>
            </a:extLst>
          </p:cNvPr>
          <p:cNvGrpSpPr/>
          <p:nvPr/>
        </p:nvGrpSpPr>
        <p:grpSpPr>
          <a:xfrm>
            <a:off x="457200" y="1225914"/>
            <a:ext cx="3938631" cy="2245031"/>
            <a:chOff x="457200" y="1295123"/>
            <a:chExt cx="3938631" cy="2245031"/>
          </a:xfrm>
        </p:grpSpPr>
        <p:sp>
          <p:nvSpPr>
            <p:cNvPr id="5" name="제목 5">
              <a:extLst>
                <a:ext uri="{FF2B5EF4-FFF2-40B4-BE49-F238E27FC236}">
                  <a16:creationId xmlns:a16="http://schemas.microsoft.com/office/drawing/2014/main" id="{6DC37676-B254-4B04-B05D-A541FC9608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895ECA-13FE-4B12-B77E-29B01FBDB695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D7C927-3939-47BA-BA78-8A5E6BB788A4}"/>
              </a:ext>
            </a:extLst>
          </p:cNvPr>
          <p:cNvSpPr txBox="1"/>
          <p:nvPr/>
        </p:nvSpPr>
        <p:spPr>
          <a:xfrm>
            <a:off x="472103" y="3004542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7.4V </a:t>
            </a:r>
            <a:r>
              <a:rPr lang="ko-KR" altLang="en-US" sz="1800" b="1" dirty="0"/>
              <a:t>배터리 충전이 불편하다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6E0830-1907-44C7-920A-8AF3990170EA}"/>
              </a:ext>
            </a:extLst>
          </p:cNvPr>
          <p:cNvGrpSpPr/>
          <p:nvPr/>
        </p:nvGrpSpPr>
        <p:grpSpPr>
          <a:xfrm>
            <a:off x="1346879" y="1342829"/>
            <a:ext cx="2189080" cy="1302536"/>
            <a:chOff x="2626201" y="4487586"/>
            <a:chExt cx="2189080" cy="1302536"/>
          </a:xfrm>
        </p:grpSpPr>
        <p:pic>
          <p:nvPicPr>
            <p:cNvPr id="9" name="Picture 4" descr="Your Racecar's First ''Steps'' - MuSHR: The UW Open Racecar Project">
              <a:extLst>
                <a:ext uri="{FF2B5EF4-FFF2-40B4-BE49-F238E27FC236}">
                  <a16:creationId xmlns:a16="http://schemas.microsoft.com/office/drawing/2014/main" id="{ABAD813A-930F-4EDF-8F4E-F2B39AC7F3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94" b="99133" l="8681" r="99901">
                          <a14:foregroundMark x1="55605" y1="60969" x2="52034" y2="73163"/>
                          <a14:foregroundMark x1="52034" y1="73163" x2="43626" y2="74898"/>
                          <a14:foregroundMark x1="43626" y1="74898" x2="35441" y2="70408"/>
                          <a14:foregroundMark x1="35441" y1="70408" x2="32589" y2="60612"/>
                          <a14:foregroundMark x1="32589" y1="60612" x2="31275" y2="37704"/>
                          <a14:foregroundMark x1="31275" y1="37704" x2="39559" y2="32959"/>
                          <a14:foregroundMark x1="39559" y1="32959" x2="49430" y2="40510"/>
                          <a14:foregroundMark x1="49430" y1="40510" x2="54787" y2="49796"/>
                          <a14:foregroundMark x1="54787" y1="49796" x2="52827" y2="72755"/>
                          <a14:foregroundMark x1="52827" y1="72755" x2="50372" y2="81582"/>
                          <a14:foregroundMark x1="26240" y1="29847" x2="59722" y2="30255"/>
                          <a14:foregroundMark x1="59350" y1="28367" x2="53497" y2="47806"/>
                          <a14:foregroundMark x1="10913" y1="52857" x2="10268" y2="69031"/>
                          <a14:foregroundMark x1="10268" y1="69031" x2="12277" y2="82092"/>
                          <a14:foregroundMark x1="12277" y1="82092" x2="17535" y2="81173"/>
                          <a14:foregroundMark x1="7515" y1="52143" x2="6250" y2="64133"/>
                          <a14:foregroundMark x1="6250" y1="64133" x2="6597" y2="74898"/>
                          <a14:foregroundMark x1="6597" y1="74898" x2="8730" y2="85102"/>
                          <a14:foregroundMark x1="8730" y1="85102" x2="15030" y2="87143"/>
                          <a14:foregroundMark x1="15030" y1="87143" x2="19717" y2="86276"/>
                          <a14:foregroundMark x1="20263" y1="83469" x2="21751" y2="97092"/>
                          <a14:foregroundMark x1="21751" y1="97092" x2="47793" y2="99592"/>
                          <a14:foregroundMark x1="47793" y1="99592" x2="56399" y2="99133"/>
                          <a14:foregroundMark x1="56399" y1="99133" x2="72024" y2="99133"/>
                          <a14:foregroundMark x1="76786" y1="94949" x2="83185" y2="82653"/>
                          <a14:foregroundMark x1="83185" y1="82653" x2="90377" y2="81224"/>
                          <a14:foregroundMark x1="90377" y1="81224" x2="97222" y2="86224"/>
                          <a14:foregroundMark x1="97222" y1="86224" x2="99901" y2="97398"/>
                          <a14:foregroundMark x1="69916" y1="45510" x2="78621" y2="39643"/>
                          <a14:foregroundMark x1="74405" y1="43061" x2="77257" y2="39082"/>
                          <a14:foregroundMark x1="75967" y1="40408" x2="77604" y2="38163"/>
                          <a14:foregroundMark x1="73760" y1="41939" x2="78770" y2="37908"/>
                          <a14:foregroundMark x1="78770" y1="37908" x2="78819" y2="38163"/>
                          <a14:foregroundMark x1="77976" y1="37398" x2="78621" y2="37959"/>
                          <a14:foregroundMark x1="77902" y1="36480" x2="78249" y2="36633"/>
                          <a14:foregroundMark x1="27530" y1="11735" x2="29812" y2="204"/>
                          <a14:foregroundMark x1="29812" y1="204" x2="44593" y2="2194"/>
                          <a14:foregroundMark x1="44593" y1="2194" x2="48537" y2="155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r="13302"/>
            <a:stretch/>
          </p:blipFill>
          <p:spPr bwMode="auto">
            <a:xfrm>
              <a:off x="2626201" y="4487586"/>
              <a:ext cx="2189080" cy="1302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D37029A-5181-49D5-9FB1-2490CAB7BC61}"/>
                </a:ext>
              </a:extLst>
            </p:cNvPr>
            <p:cNvSpPr/>
            <p:nvPr/>
          </p:nvSpPr>
          <p:spPr>
            <a:xfrm>
              <a:off x="3587734" y="5064985"/>
              <a:ext cx="715817" cy="43077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EF21EB-96F2-4D9B-BE26-69AAA653C6DD}"/>
              </a:ext>
            </a:extLst>
          </p:cNvPr>
          <p:cNvGrpSpPr/>
          <p:nvPr/>
        </p:nvGrpSpPr>
        <p:grpSpPr>
          <a:xfrm>
            <a:off x="4733268" y="1228491"/>
            <a:ext cx="3938631" cy="2245031"/>
            <a:chOff x="457200" y="1295123"/>
            <a:chExt cx="3938631" cy="2245031"/>
          </a:xfrm>
        </p:grpSpPr>
        <p:sp>
          <p:nvSpPr>
            <p:cNvPr id="12" name="제목 5">
              <a:extLst>
                <a:ext uri="{FF2B5EF4-FFF2-40B4-BE49-F238E27FC236}">
                  <a16:creationId xmlns:a16="http://schemas.microsoft.com/office/drawing/2014/main" id="{A71EBE29-12DD-488F-9C81-56331ADEC95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1" y="1295123"/>
              <a:ext cx="3938630" cy="2245031"/>
            </a:xfrm>
            <a:prstGeom prst="rect">
              <a:avLst/>
            </a:prstGeom>
            <a:solidFill>
              <a:srgbClr val="F9FDD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00CC"/>
                  </a:solidFill>
                  <a:latin typeface="Tahoma" pitchFamily="34" charset="0"/>
                  <a:ea typeface="+mn-ea"/>
                  <a:cs typeface="Tahoma" pitchFamily="34" charset="0"/>
                </a:defRPr>
              </a:lvl1pPr>
              <a:lvl2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2pPr>
              <a:lvl3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3pPr>
              <a:lvl4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4pPr>
              <a:lvl5pPr algn="ctr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CC"/>
                  </a:solidFill>
                  <a:latin typeface="Tahoma" pitchFamily="34" charset="0"/>
                  <a:ea typeface="맑은 고딕" pitchFamily="50" charset="-127"/>
                  <a:cs typeface="Tahoma" pitchFamily="34" charset="0"/>
                </a:defRPr>
              </a:lvl5pPr>
              <a:lvl6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kumimoji="0" lang="en-US" altLang="ko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6E3E7D-C9AB-4784-8F63-987F0971E861}"/>
                </a:ext>
              </a:extLst>
            </p:cNvPr>
            <p:cNvSpPr txBox="1"/>
            <p:nvPr/>
          </p:nvSpPr>
          <p:spPr>
            <a:xfrm>
              <a:off x="457200" y="1295123"/>
              <a:ext cx="36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4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2" descr="Robotic race car platform from Univ. of Washington designed to speed  research around A.I. - GeekWire">
            <a:extLst>
              <a:ext uri="{FF2B5EF4-FFF2-40B4-BE49-F238E27FC236}">
                <a16:creationId xmlns:a16="http://schemas.microsoft.com/office/drawing/2014/main" id="{C17AEBF3-AE66-4674-9C9B-8D8B9FDE6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6905" l="10000" r="90159">
                        <a14:foregroundMark x1="16825" y1="50476" x2="14127" y2="83095"/>
                        <a14:foregroundMark x1="14127" y1="83095" x2="13810" y2="84286"/>
                        <a14:foregroundMark x1="13333" y1="97857" x2="34444" y2="96905"/>
                        <a14:foregroundMark x1="34444" y1="96905" x2="81905" y2="96905"/>
                        <a14:foregroundMark x1="81905" y1="96905" x2="90317" y2="96429"/>
                        <a14:foregroundMark x1="43333" y1="8095" x2="53333" y2="10238"/>
                        <a14:foregroundMark x1="46508" y1="5000" x2="51270" y2="6667"/>
                        <a14:foregroundMark x1="51587" y1="5000" x2="55079" y2="5000"/>
                        <a14:foregroundMark x1="55079" y1="5000" x2="57143" y2="5476"/>
                        <a14:foregroundMark x1="40159" y1="6190" x2="40159" y2="6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79" t="31659" r="24568" b="26879"/>
          <a:stretch/>
        </p:blipFill>
        <p:spPr bwMode="auto">
          <a:xfrm>
            <a:off x="5731830" y="1554673"/>
            <a:ext cx="1941505" cy="10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467992-4D30-4A0A-8219-AF647B00F802}"/>
              </a:ext>
            </a:extLst>
          </p:cNvPr>
          <p:cNvSpPr/>
          <p:nvPr/>
        </p:nvSpPr>
        <p:spPr>
          <a:xfrm>
            <a:off x="5899335" y="1533103"/>
            <a:ext cx="1501629" cy="9479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7E227-C8BF-4212-9BCC-FAE1299582C4}"/>
              </a:ext>
            </a:extLst>
          </p:cNvPr>
          <p:cNvSpPr txBox="1"/>
          <p:nvPr/>
        </p:nvSpPr>
        <p:spPr>
          <a:xfrm>
            <a:off x="4748172" y="3004542"/>
            <a:ext cx="3938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내부가 너무 좁아 배선이 불편하다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97054937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48718</TotalTime>
  <Words>2025</Words>
  <Application>Microsoft Office PowerPoint</Application>
  <PresentationFormat>화면 슬라이드 쇼(4:3)</PresentationFormat>
  <Paragraphs>310</Paragraphs>
  <Slides>56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56</vt:i4>
      </vt:variant>
    </vt:vector>
  </HeadingPairs>
  <TitlesOfParts>
    <vt:vector size="67" baseType="lpstr">
      <vt:lpstr>AppleSDGothicNeo-Regular</vt:lpstr>
      <vt:lpstr>굴림</vt:lpstr>
      <vt:lpstr>맑은 고딕</vt:lpstr>
      <vt:lpstr>Arial</vt:lpstr>
      <vt:lpstr>Cambria</vt:lpstr>
      <vt:lpstr>Franklin Gothic Medium</vt:lpstr>
      <vt:lpstr>Tahoma</vt:lpstr>
      <vt:lpstr>Times New Roman</vt:lpstr>
      <vt:lpstr>Wingdings</vt:lpstr>
      <vt:lpstr>1_디자인 사용자 지정</vt:lpstr>
      <vt:lpstr>디자인 사용자 지정</vt:lpstr>
      <vt:lpstr>자율주행 자동차 해커톤 전체적인 방향 정리</vt:lpstr>
      <vt:lpstr>Outline</vt:lpstr>
      <vt:lpstr>Part 1 : 하드웨어 개선</vt:lpstr>
      <vt:lpstr>차량 플랫폼 개선</vt:lpstr>
      <vt:lpstr>기존 차량 플랫폼 불편한 점</vt:lpstr>
      <vt:lpstr>기존 차량 플랫폼 불편한 점</vt:lpstr>
      <vt:lpstr>차량 플랫폼 개선 방안</vt:lpstr>
      <vt:lpstr>차량 플랫폼 개선 방안</vt:lpstr>
      <vt:lpstr>차량 플랫폼 개선 방안</vt:lpstr>
      <vt:lpstr>차량 플랫폼 개선 방안</vt:lpstr>
      <vt:lpstr>차량 플랫폼 개선 방안</vt:lpstr>
      <vt:lpstr>수정할 차량 플랫폼</vt:lpstr>
      <vt:lpstr>수정할 차량 플랫폼</vt:lpstr>
      <vt:lpstr>수정할 차량 플랫폼</vt:lpstr>
      <vt:lpstr>수정할 차량 플랫폼</vt:lpstr>
      <vt:lpstr>수정할 차량 플랫폼</vt:lpstr>
      <vt:lpstr>수정할 차량 플랫폼</vt:lpstr>
      <vt:lpstr>하드웨어 개선 계획</vt:lpstr>
      <vt:lpstr>초음파 센서 도입 배경</vt:lpstr>
      <vt:lpstr>초음파 센서 도입 배경</vt:lpstr>
      <vt:lpstr> Push Button 문제</vt:lpstr>
      <vt:lpstr>Push Button 문제 해결</vt:lpstr>
      <vt:lpstr>해결방안 - 초음파 센서 사용</vt:lpstr>
      <vt:lpstr>해결방안 - 초음파 센서 사용</vt:lpstr>
      <vt:lpstr>해결방안 - 초음파 센서 사용</vt:lpstr>
      <vt:lpstr>해결방안 - 초음파 센서 사용</vt:lpstr>
      <vt:lpstr>해결방안 - 초음파 센서 사용</vt:lpstr>
      <vt:lpstr>실시간 장애물 인식</vt:lpstr>
      <vt:lpstr>커브구간에서의 차량 밀림 문제</vt:lpstr>
      <vt:lpstr>IMU 센서 선택</vt:lpstr>
      <vt:lpstr>D435i에 내장된 IMU센서</vt:lpstr>
      <vt:lpstr>BMI055</vt:lpstr>
      <vt:lpstr>Jetson Nano 외부 통신 모듈</vt:lpstr>
      <vt:lpstr>Jetson Nano 외부 통신 모듈</vt:lpstr>
      <vt:lpstr>해결 방안</vt:lpstr>
      <vt:lpstr>자율주행에서 GPS의 장점</vt:lpstr>
      <vt:lpstr>자율주행 GPS기술 적용예시</vt:lpstr>
      <vt:lpstr>Jetson Nano 외부 통신 모듈</vt:lpstr>
      <vt:lpstr>Jetson Nano 외부 통신 모듈</vt:lpstr>
      <vt:lpstr>Jetson Nano 외부 통신 모듈</vt:lpstr>
      <vt:lpstr>Jetson Nano 외부 통신 모듈 변경에 따른 장점/단점</vt:lpstr>
      <vt:lpstr>Part 2 : 소프트웨어 개선</vt:lpstr>
      <vt:lpstr>HC-SR04P(초음파 센서)</vt:lpstr>
      <vt:lpstr>HC-SR04P(초음파 센서)</vt:lpstr>
      <vt:lpstr>Depth Camera D435i</vt:lpstr>
      <vt:lpstr>Depth Camera D435i</vt:lpstr>
      <vt:lpstr>D435i에 내장된 IMU센서</vt:lpstr>
      <vt:lpstr>BMI055</vt:lpstr>
      <vt:lpstr>SLAM - Cartographer(Google)</vt:lpstr>
      <vt:lpstr>SLAM - Cartographer(Google)</vt:lpstr>
      <vt:lpstr>SLAM - Cartographer(Google)</vt:lpstr>
      <vt:lpstr>결론</vt:lpstr>
      <vt:lpstr>개선 목록</vt:lpstr>
      <vt:lpstr>개선 목록</vt:lpstr>
      <vt:lpstr>참고문헌</vt:lpstr>
      <vt:lpstr>참고문헌</vt:lpstr>
    </vt:vector>
  </TitlesOfParts>
  <Manager/>
  <Company>영남대학교 대학원 정보통신공학과 차세대 네트워킹 연구실 (YNU-ANTL)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YNU-ANTL 논문/세미나 발표양식</dc:title>
  <dc:creator>김영탁</dc:creator>
  <cp:lastModifiedBy>USER</cp:lastModifiedBy>
  <cp:revision>2225</cp:revision>
  <cp:lastPrinted>2021-01-29T04:42:29Z</cp:lastPrinted>
  <dcterms:created xsi:type="dcterms:W3CDTF">2001-05-02T14:02:58Z</dcterms:created>
  <dcterms:modified xsi:type="dcterms:W3CDTF">2021-01-29T05:55:50Z</dcterms:modified>
  <cp:version>0906.0100.01</cp:version>
</cp:coreProperties>
</file>